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60" r:id="rId3"/>
    <p:sldId id="298" r:id="rId4"/>
    <p:sldId id="299" r:id="rId5"/>
    <p:sldId id="300" r:id="rId6"/>
    <p:sldId id="301" r:id="rId7"/>
    <p:sldId id="303" r:id="rId8"/>
    <p:sldId id="304" r:id="rId9"/>
    <p:sldId id="305" r:id="rId10"/>
    <p:sldId id="306" r:id="rId11"/>
    <p:sldId id="317" r:id="rId12"/>
    <p:sldId id="318" r:id="rId13"/>
    <p:sldId id="319" r:id="rId14"/>
    <p:sldId id="307" r:id="rId15"/>
    <p:sldId id="320" r:id="rId16"/>
    <p:sldId id="321" r:id="rId17"/>
    <p:sldId id="308" r:id="rId18"/>
    <p:sldId id="309" r:id="rId19"/>
    <p:sldId id="310" r:id="rId20"/>
    <p:sldId id="311" r:id="rId21"/>
    <p:sldId id="312" r:id="rId22"/>
    <p:sldId id="313" r:id="rId23"/>
    <p:sldId id="315" r:id="rId24"/>
    <p:sldId id="314" r:id="rId25"/>
    <p:sldId id="31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62" autoAdjust="0"/>
  </p:normalViewPr>
  <p:slideViewPr>
    <p:cSldViewPr snapToGrid="0">
      <p:cViewPr varScale="1">
        <p:scale>
          <a:sx n="48" d="100"/>
          <a:sy n="48" d="100"/>
        </p:scale>
        <p:origin x="540" y="4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7DA14-C4AD-4718-A2D5-FE0C55E8C6AD}" type="datetimeFigureOut">
              <a:rPr lang="en-US" smtClean="0"/>
              <a:t>7/24/2019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45879-AB3A-4494-810B-E14CA30F95D4}" type="slidenum">
              <a:rPr lang="en-US" smtClean="0"/>
              <a:t>‹#›</a:t>
            </a:fld>
            <a:endParaRPr lang="en-US"/>
          </a:p>
        </p:txBody>
      </p:sp>
    </p:spTree>
    <p:extLst>
      <p:ext uri="{BB962C8B-B14F-4D97-AF65-F5344CB8AC3E}">
        <p14:creationId xmlns:p14="http://schemas.microsoft.com/office/powerpoint/2010/main" val="207968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072C06-C3F3-44DA-ADCB-148367C6C0A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318441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72C06-C3F3-44DA-ADCB-148367C6C0A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417733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72C06-C3F3-44DA-ADCB-148367C6C0A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224283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72C06-C3F3-44DA-ADCB-148367C6C0A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361482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72C06-C3F3-44DA-ADCB-148367C6C0A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190962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72C06-C3F3-44DA-ADCB-148367C6C0A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319491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72C06-C3F3-44DA-ADCB-148367C6C0AA}"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307173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72C06-C3F3-44DA-ADCB-148367C6C0AA}"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203366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72C06-C3F3-44DA-ADCB-148367C6C0AA}"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297077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72C06-C3F3-44DA-ADCB-148367C6C0A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276941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72C06-C3F3-44DA-ADCB-148367C6C0A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C8B42-0E33-4F4A-9802-2898E09C5B4D}" type="slidenum">
              <a:rPr lang="en-US" smtClean="0"/>
              <a:t>‹#›</a:t>
            </a:fld>
            <a:endParaRPr lang="en-US"/>
          </a:p>
        </p:txBody>
      </p:sp>
    </p:spTree>
    <p:extLst>
      <p:ext uri="{BB962C8B-B14F-4D97-AF65-F5344CB8AC3E}">
        <p14:creationId xmlns:p14="http://schemas.microsoft.com/office/powerpoint/2010/main" val="106701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72C06-C3F3-44DA-ADCB-148367C6C0AA}" type="datetimeFigureOut">
              <a:rPr lang="en-US" smtClean="0"/>
              <a:t>7/24/2019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C8B42-0E33-4F4A-9802-2898E09C5B4D}" type="slidenum">
              <a:rPr lang="en-US" smtClean="0"/>
              <a:t>‹#›</a:t>
            </a:fld>
            <a:endParaRPr lang="en-US"/>
          </a:p>
        </p:txBody>
      </p:sp>
    </p:spTree>
    <p:extLst>
      <p:ext uri="{BB962C8B-B14F-4D97-AF65-F5344CB8AC3E}">
        <p14:creationId xmlns:p14="http://schemas.microsoft.com/office/powerpoint/2010/main" val="32830302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Head &amp; Neck Contouring</a:t>
            </a:r>
          </a:p>
        </p:txBody>
      </p:sp>
      <p:sp>
        <p:nvSpPr>
          <p:cNvPr id="3" name="Subtitle 2"/>
          <p:cNvSpPr>
            <a:spLocks noGrp="1"/>
          </p:cNvSpPr>
          <p:nvPr>
            <p:ph type="subTitle" idx="1"/>
          </p:nvPr>
        </p:nvSpPr>
        <p:spPr>
          <a:xfrm>
            <a:off x="1524000" y="3846737"/>
            <a:ext cx="9144000" cy="1655762"/>
          </a:xfrm>
        </p:spPr>
        <p:txBody>
          <a:bodyPr>
            <a:normAutofit lnSpcReduction="10000"/>
          </a:bodyPr>
          <a:lstStyle/>
          <a:p>
            <a:r>
              <a:rPr lang="en-US" dirty="0">
                <a:solidFill>
                  <a:srgbClr val="FFFF00"/>
                </a:solidFill>
                <a:latin typeface="Times New Roman" panose="02020603050405020304" pitchFamily="18" charset="0"/>
                <a:cs typeface="Times New Roman" panose="02020603050405020304" pitchFamily="18" charset="0"/>
              </a:rPr>
              <a:t>Hasan Murshed, M.D., M.S.</a:t>
            </a:r>
          </a:p>
          <a:p>
            <a:r>
              <a:rPr lang="en-US" dirty="0">
                <a:solidFill>
                  <a:srgbClr val="FFFF00"/>
                </a:solidFill>
                <a:latin typeface="Times New Roman" panose="02020603050405020304" pitchFamily="18" charset="0"/>
                <a:cs typeface="Times New Roman" panose="02020603050405020304" pitchFamily="18" charset="0"/>
              </a:rPr>
              <a:t>Medical Director </a:t>
            </a:r>
          </a:p>
          <a:p>
            <a:r>
              <a:rPr lang="en-US" dirty="0">
                <a:solidFill>
                  <a:srgbClr val="FFFF00"/>
                </a:solidFill>
                <a:latin typeface="Times New Roman" panose="02020603050405020304" pitchFamily="18" charset="0"/>
                <a:cs typeface="Times New Roman" panose="02020603050405020304" pitchFamily="18" charset="0"/>
              </a:rPr>
              <a:t>Hope Regional Cancer Center</a:t>
            </a:r>
          </a:p>
          <a:p>
            <a:r>
              <a:rPr lang="en-US" dirty="0">
                <a:solidFill>
                  <a:srgbClr val="FFFF00"/>
                </a:solidFill>
                <a:latin typeface="Times New Roman" panose="02020603050405020304" pitchFamily="18" charset="0"/>
                <a:cs typeface="Times New Roman" panose="02020603050405020304" pitchFamily="18" charset="0"/>
              </a:rPr>
              <a:t>Panama City, FL, USA</a:t>
            </a:r>
          </a:p>
        </p:txBody>
      </p:sp>
    </p:spTree>
    <p:extLst>
      <p:ext uri="{BB962C8B-B14F-4D97-AF65-F5344CB8AC3E}">
        <p14:creationId xmlns:p14="http://schemas.microsoft.com/office/powerpoint/2010/main" val="249527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CT Scans </a:t>
            </a:r>
          </a:p>
        </p:txBody>
      </p:sp>
      <p:pic>
        <p:nvPicPr>
          <p:cNvPr id="7" name="Content Placeholder 6" descr="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67965"/>
            <a:ext cx="4719452" cy="3549063"/>
          </a:xfrm>
          <a:prstGeom prst="rect">
            <a:avLst/>
          </a:prstGeom>
          <a:noFill/>
          <a:ln>
            <a:noFill/>
          </a:ln>
        </p:spPr>
      </p:pic>
    </p:spTree>
    <p:extLst>
      <p:ext uri="{BB962C8B-B14F-4D97-AF65-F5344CB8AC3E}">
        <p14:creationId xmlns:p14="http://schemas.microsoft.com/office/powerpoint/2010/main" val="271341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CT Scans </a:t>
            </a:r>
          </a:p>
        </p:txBody>
      </p:sp>
      <p:pic>
        <p:nvPicPr>
          <p:cNvPr id="8" name="Content Placeholder 7" descr="Related image"/>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3809" t="11848" r="13082" b="12177"/>
          <a:stretch/>
        </p:blipFill>
        <p:spPr bwMode="auto">
          <a:xfrm>
            <a:off x="973777" y="2039515"/>
            <a:ext cx="5296394" cy="3304381"/>
          </a:xfrm>
          <a:prstGeom prst="rect">
            <a:avLst/>
          </a:prstGeom>
          <a:noFill/>
          <a:ln>
            <a:noFill/>
          </a:ln>
        </p:spPr>
      </p:pic>
    </p:spTree>
    <p:extLst>
      <p:ext uri="{BB962C8B-B14F-4D97-AF65-F5344CB8AC3E}">
        <p14:creationId xmlns:p14="http://schemas.microsoft.com/office/powerpoint/2010/main" val="383649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CT Scans </a:t>
            </a:r>
          </a:p>
        </p:txBody>
      </p:sp>
      <p:pic>
        <p:nvPicPr>
          <p:cNvPr id="10" name="Picture 9"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51036"/>
            <a:ext cx="4576948" cy="3849120"/>
          </a:xfrm>
          <a:prstGeom prst="rect">
            <a:avLst/>
          </a:prstGeom>
          <a:noFill/>
          <a:ln>
            <a:noFill/>
          </a:ln>
        </p:spPr>
      </p:pic>
    </p:spTree>
    <p:extLst>
      <p:ext uri="{BB962C8B-B14F-4D97-AF65-F5344CB8AC3E}">
        <p14:creationId xmlns:p14="http://schemas.microsoft.com/office/powerpoint/2010/main" val="230501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CT Scans </a:t>
            </a:r>
          </a:p>
        </p:txBody>
      </p:sp>
      <p:pic>
        <p:nvPicPr>
          <p:cNvPr id="11" name="Picture 10"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997849" y="2013052"/>
            <a:ext cx="4678556" cy="3675229"/>
          </a:xfrm>
          <a:prstGeom prst="rect">
            <a:avLst/>
          </a:prstGeom>
          <a:noFill/>
          <a:ln>
            <a:noFill/>
          </a:ln>
        </p:spPr>
      </p:pic>
    </p:spTree>
    <p:extLst>
      <p:ext uri="{BB962C8B-B14F-4D97-AF65-F5344CB8AC3E}">
        <p14:creationId xmlns:p14="http://schemas.microsoft.com/office/powerpoint/2010/main" val="270060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LN levels </a:t>
            </a:r>
          </a:p>
        </p:txBody>
      </p:sp>
      <p:pic>
        <p:nvPicPr>
          <p:cNvPr id="12" name="Content Placeholder 11" descr="Related imag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5315" y="1986050"/>
            <a:ext cx="4278581" cy="3773481"/>
          </a:xfrm>
          <a:prstGeom prst="rect">
            <a:avLst/>
          </a:prstGeom>
          <a:noFill/>
          <a:ln>
            <a:noFill/>
          </a:ln>
        </p:spPr>
      </p:pic>
    </p:spTree>
    <p:extLst>
      <p:ext uri="{BB962C8B-B14F-4D97-AF65-F5344CB8AC3E}">
        <p14:creationId xmlns:p14="http://schemas.microsoft.com/office/powerpoint/2010/main" val="319972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LN Levels </a:t>
            </a:r>
          </a:p>
        </p:txBody>
      </p:sp>
      <p:pic>
        <p:nvPicPr>
          <p:cNvPr id="13" name="Picture 1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96045"/>
            <a:ext cx="4683826" cy="4129741"/>
          </a:xfrm>
          <a:prstGeom prst="rect">
            <a:avLst/>
          </a:prstGeom>
          <a:noFill/>
          <a:ln>
            <a:noFill/>
          </a:ln>
        </p:spPr>
      </p:pic>
    </p:spTree>
    <p:extLst>
      <p:ext uri="{BB962C8B-B14F-4D97-AF65-F5344CB8AC3E}">
        <p14:creationId xmlns:p14="http://schemas.microsoft.com/office/powerpoint/2010/main" val="391113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LN Levels</a:t>
            </a:r>
          </a:p>
        </p:txBody>
      </p:sp>
      <p:pic>
        <p:nvPicPr>
          <p:cNvPr id="14" name="Picture 13"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489" y="1690688"/>
            <a:ext cx="3988399" cy="4080720"/>
          </a:xfrm>
          <a:prstGeom prst="rect">
            <a:avLst/>
          </a:prstGeom>
          <a:noFill/>
          <a:ln>
            <a:noFill/>
          </a:ln>
        </p:spPr>
      </p:pic>
    </p:spTree>
    <p:extLst>
      <p:ext uri="{BB962C8B-B14F-4D97-AF65-F5344CB8AC3E}">
        <p14:creationId xmlns:p14="http://schemas.microsoft.com/office/powerpoint/2010/main" val="132764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LN Levels </a:t>
            </a:r>
          </a:p>
        </p:txBody>
      </p:sp>
      <p:pic>
        <p:nvPicPr>
          <p:cNvPr id="5" name="Content Placeholder 4"/>
          <p:cNvPicPr>
            <a:picLocks noGrp="1" noChangeAspect="1"/>
          </p:cNvPicPr>
          <p:nvPr>
            <p:ph idx="1"/>
          </p:nvPr>
        </p:nvPicPr>
        <p:blipFill>
          <a:blip r:embed="rId2"/>
          <a:stretch>
            <a:fillRect/>
          </a:stretch>
        </p:blipFill>
        <p:spPr>
          <a:xfrm>
            <a:off x="1080655" y="1807634"/>
            <a:ext cx="6935189" cy="4399134"/>
          </a:xfrm>
          <a:prstGeom prst="rect">
            <a:avLst/>
          </a:prstGeom>
        </p:spPr>
      </p:pic>
    </p:spTree>
    <p:extLst>
      <p:ext uri="{BB962C8B-B14F-4D97-AF65-F5344CB8AC3E}">
        <p14:creationId xmlns:p14="http://schemas.microsoft.com/office/powerpoint/2010/main" val="218112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Levels </a:t>
            </a:r>
          </a:p>
        </p:txBody>
      </p:sp>
      <p:pic>
        <p:nvPicPr>
          <p:cNvPr id="7" name="Content Placeholder 6" descr="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23975" y="1896269"/>
            <a:ext cx="4210050" cy="4210050"/>
          </a:xfrm>
          <a:prstGeom prst="rect">
            <a:avLst/>
          </a:prstGeom>
          <a:noFill/>
          <a:ln>
            <a:noFill/>
          </a:ln>
        </p:spPr>
      </p:pic>
      <p:pic>
        <p:nvPicPr>
          <p:cNvPr id="8" name="Content Placeholder 7" descr="Related image"/>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032521"/>
            <a:ext cx="5181600" cy="3937546"/>
          </a:xfrm>
          <a:prstGeom prst="rect">
            <a:avLst/>
          </a:prstGeom>
          <a:noFill/>
          <a:ln>
            <a:noFill/>
          </a:ln>
        </p:spPr>
      </p:pic>
    </p:spTree>
    <p:extLst>
      <p:ext uri="{BB962C8B-B14F-4D97-AF65-F5344CB8AC3E}">
        <p14:creationId xmlns:p14="http://schemas.microsoft.com/office/powerpoint/2010/main" val="162266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Consensus Guidelines</a:t>
            </a:r>
          </a:p>
        </p:txBody>
      </p:sp>
      <p:pic>
        <p:nvPicPr>
          <p:cNvPr id="10" name="Content Placeholder 9" descr="https://els-jbs-prod-cdn.literatumonline.com/cms/attachment/16db621f-f6bb-4c00-ba15-ab14b4ff9a7f/gr1.jpg"/>
          <p:cNvPicPr>
            <a:picLocks noGrp="1"/>
          </p:cNvPicPr>
          <p:nvPr>
            <p:ph idx="1"/>
          </p:nvPr>
        </p:nvPicPr>
        <p:blipFill rotWithShape="1">
          <a:blip r:embed="rId2">
            <a:extLst>
              <a:ext uri="{28A0092B-C50C-407E-A947-70E740481C1C}">
                <a14:useLocalDpi xmlns:a14="http://schemas.microsoft.com/office/drawing/2010/main" val="0"/>
              </a:ext>
            </a:extLst>
          </a:blip>
          <a:srcRect t="46468"/>
          <a:stretch/>
        </p:blipFill>
        <p:spPr bwMode="auto">
          <a:xfrm>
            <a:off x="5231810" y="1850881"/>
            <a:ext cx="3662807" cy="2824163"/>
          </a:xfrm>
          <a:prstGeom prst="rect">
            <a:avLst/>
          </a:prstGeom>
          <a:noFill/>
          <a:ln>
            <a:noFill/>
          </a:ln>
          <a:extLst>
            <a:ext uri="{53640926-AAD7-44D8-BBD7-CCE9431645EC}">
              <a14:shadowObscured xmlns:a14="http://schemas.microsoft.com/office/drawing/2010/main"/>
            </a:ext>
          </a:extLst>
        </p:spPr>
      </p:pic>
      <p:pic>
        <p:nvPicPr>
          <p:cNvPr id="9" name="Content Placeholder 8" descr="https://els-jbs-prod-cdn.literatumonline.com/cms/attachment/16db621f-f6bb-4c00-ba15-ab14b4ff9a7f/gr1.jpg"/>
          <p:cNvPicPr>
            <a:picLocks noGrp="1"/>
          </p:cNvPicPr>
          <p:nvPr>
            <p:ph sz="half" idx="4294967295"/>
          </p:nvPr>
        </p:nvPicPr>
        <p:blipFill rotWithShape="1">
          <a:blip r:embed="rId2">
            <a:extLst>
              <a:ext uri="{28A0092B-C50C-407E-A947-70E740481C1C}">
                <a14:useLocalDpi xmlns:a14="http://schemas.microsoft.com/office/drawing/2010/main" val="0"/>
              </a:ext>
            </a:extLst>
          </a:blip>
          <a:srcRect b="53325"/>
          <a:stretch/>
        </p:blipFill>
        <p:spPr bwMode="auto">
          <a:xfrm>
            <a:off x="973778" y="1850881"/>
            <a:ext cx="3990108" cy="2824163"/>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973778" y="4835236"/>
            <a:ext cx="10224653" cy="1870512"/>
          </a:xfrm>
          <a:prstGeom prst="rect">
            <a:avLst/>
          </a:prstGeom>
        </p:spPr>
        <p:txBody>
          <a:bodyPr wrap="square">
            <a:spAutoFit/>
          </a:bodyPr>
          <a:lstStyle/>
          <a:p>
            <a:pPr>
              <a:lnSpc>
                <a:spcPct val="107000"/>
              </a:lnSpc>
              <a:spcAft>
                <a:spcPts val="800"/>
              </a:spcAft>
            </a:pP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Superficial (top) and deep (bottom) lymphatic node groups of the head and neck. These groups are named according to the node levels modified from Robbins classification (see Table 1) [modified from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Lengelé</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[11]. AJ: anterior jugular; B: buccal;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diP</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deep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intraparotid</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F: facial;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iH</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infrahyoid</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M: malar; Mt: mastoid;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pA</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preauricular</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pL</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prelaryngeal</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pT</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pretracheal</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R: recurrent or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paratracheal</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sA</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subauricular</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SAN: spinal accessory nerve; SEJ: superficial external jugular;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siP</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superficial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intraparotid</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sMb</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submandibular;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sMt</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submental;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sP</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subparotid</a:t>
            </a:r>
            <a:r>
              <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rPr>
              <a:t>; TCA: transverse cervical artery.</a:t>
            </a:r>
            <a:endPar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80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Items</a:t>
            </a:r>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latin typeface="Times New Roman" panose="02020603050405020304" pitchFamily="18" charset="0"/>
                <a:cs typeface="Times New Roman" panose="02020603050405020304" pitchFamily="18" charset="0"/>
              </a:rPr>
              <a:t>Head and neck sites</a:t>
            </a:r>
          </a:p>
          <a:p>
            <a:r>
              <a:rPr lang="en-US" dirty="0">
                <a:solidFill>
                  <a:srgbClr val="FFFF00"/>
                </a:solidFill>
                <a:latin typeface="Times New Roman" panose="02020603050405020304" pitchFamily="18" charset="0"/>
                <a:cs typeface="Times New Roman" panose="02020603050405020304" pitchFamily="18" charset="0"/>
              </a:rPr>
              <a:t>Head and vessels</a:t>
            </a:r>
          </a:p>
          <a:p>
            <a:r>
              <a:rPr lang="en-US" dirty="0">
                <a:solidFill>
                  <a:srgbClr val="FFFF00"/>
                </a:solidFill>
                <a:latin typeface="Times New Roman" panose="02020603050405020304" pitchFamily="18" charset="0"/>
                <a:cs typeface="Times New Roman" panose="02020603050405020304" pitchFamily="18" charset="0"/>
              </a:rPr>
              <a:t>Head and muscles</a:t>
            </a:r>
          </a:p>
          <a:p>
            <a:r>
              <a:rPr lang="en-US" dirty="0">
                <a:solidFill>
                  <a:srgbClr val="FFFF00"/>
                </a:solidFill>
                <a:latin typeface="Times New Roman" panose="02020603050405020304" pitchFamily="18" charset="0"/>
                <a:cs typeface="Times New Roman" panose="02020603050405020304" pitchFamily="18" charset="0"/>
              </a:rPr>
              <a:t>They drain to different areas of the lymphatic region</a:t>
            </a:r>
          </a:p>
          <a:p>
            <a:r>
              <a:rPr lang="en-US" dirty="0">
                <a:solidFill>
                  <a:srgbClr val="FFFF00"/>
                </a:solidFill>
                <a:latin typeface="Times New Roman" panose="02020603050405020304" pitchFamily="18" charset="0"/>
                <a:cs typeface="Times New Roman" panose="02020603050405020304" pitchFamily="18" charset="0"/>
              </a:rPr>
              <a:t>Lymphatic region is complex</a:t>
            </a:r>
          </a:p>
          <a:p>
            <a:r>
              <a:rPr lang="en-US" dirty="0">
                <a:solidFill>
                  <a:srgbClr val="FFFF00"/>
                </a:solidFill>
                <a:latin typeface="Times New Roman" panose="02020603050405020304" pitchFamily="18" charset="0"/>
                <a:cs typeface="Times New Roman" panose="02020603050405020304" pitchFamily="18" charset="0"/>
              </a:rPr>
              <a:t>Describe the different levels of the LNs</a:t>
            </a:r>
          </a:p>
          <a:p>
            <a:r>
              <a:rPr lang="en-US" dirty="0">
                <a:solidFill>
                  <a:srgbClr val="FFFF00"/>
                </a:solidFill>
                <a:latin typeface="Times New Roman" panose="02020603050405020304" pitchFamily="18" charset="0"/>
                <a:cs typeface="Times New Roman" panose="02020603050405020304" pitchFamily="18" charset="0"/>
              </a:rPr>
              <a:t>Show anatomy and CT scans</a:t>
            </a:r>
          </a:p>
          <a:p>
            <a:r>
              <a:rPr lang="en-US" dirty="0">
                <a:solidFill>
                  <a:srgbClr val="FFFF00"/>
                </a:solidFill>
                <a:latin typeface="Times New Roman" panose="02020603050405020304" pitchFamily="18" charset="0"/>
                <a:cs typeface="Times New Roman" panose="02020603050405020304" pitchFamily="18" charset="0"/>
              </a:rPr>
              <a:t>Describe LN contouring guidelines</a:t>
            </a:r>
          </a:p>
          <a:p>
            <a:r>
              <a:rPr lang="en-US" dirty="0">
                <a:solidFill>
                  <a:srgbClr val="FFFF00"/>
                </a:solidFill>
                <a:latin typeface="Times New Roman" panose="02020603050405020304" pitchFamily="18" charset="0"/>
                <a:cs typeface="Times New Roman" panose="02020603050405020304" pitchFamily="18" charset="0"/>
              </a:rPr>
              <a:t>Contour levels of LNs</a:t>
            </a:r>
          </a:p>
          <a:p>
            <a:r>
              <a:rPr lang="en-US" dirty="0">
                <a:solidFill>
                  <a:srgbClr val="FFFF00"/>
                </a:solidFill>
                <a:latin typeface="Times New Roman" panose="02020603050405020304" pitchFamily="18" charset="0"/>
                <a:cs typeface="Times New Roman" panose="02020603050405020304" pitchFamily="18" charset="0"/>
              </a:rPr>
              <a:t>Show </a:t>
            </a:r>
            <a:r>
              <a:rPr lang="en-US" dirty="0" err="1">
                <a:solidFill>
                  <a:srgbClr val="FFFF00"/>
                </a:solidFill>
                <a:latin typeface="Times New Roman" panose="02020603050405020304" pitchFamily="18" charset="0"/>
                <a:cs typeface="Times New Roman" panose="02020603050405020304" pitchFamily="18" charset="0"/>
              </a:rPr>
              <a:t>isodose</a:t>
            </a:r>
            <a:r>
              <a:rPr lang="en-US" dirty="0">
                <a:solidFill>
                  <a:srgbClr val="FFFF00"/>
                </a:solidFill>
                <a:latin typeface="Times New Roman" panose="02020603050405020304" pitchFamily="18" charset="0"/>
                <a:cs typeface="Times New Roman" panose="02020603050405020304" pitchFamily="18" charset="0"/>
              </a:rPr>
              <a:t> lines and DVHs</a:t>
            </a:r>
          </a:p>
          <a:p>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6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Consensus Guidelines</a:t>
            </a:r>
          </a:p>
        </p:txBody>
      </p:sp>
      <p:pic>
        <p:nvPicPr>
          <p:cNvPr id="7" name="Content Placeholder 6" descr="https://els-jbs-prod-cdn.literatumonline.com/cms/attachment/818e34b9-b751-461b-9462-b374e35d4a6b/gr2.jpg"/>
          <p:cNvPicPr>
            <a:picLocks noGrp="1"/>
          </p:cNvPicPr>
          <p:nvPr>
            <p:ph sz="half" idx="1"/>
          </p:nvPr>
        </p:nvPicPr>
        <p:blipFill rotWithShape="1">
          <a:blip r:embed="rId2">
            <a:extLst>
              <a:ext uri="{28A0092B-C50C-407E-A947-70E740481C1C}">
                <a14:useLocalDpi xmlns:a14="http://schemas.microsoft.com/office/drawing/2010/main" val="0"/>
              </a:ext>
            </a:extLst>
          </a:blip>
          <a:srcRect b="66632"/>
          <a:stretch/>
        </p:blipFill>
        <p:spPr bwMode="auto">
          <a:xfrm>
            <a:off x="838200" y="1923803"/>
            <a:ext cx="5333999" cy="2149433"/>
          </a:xfrm>
          <a:prstGeom prst="rect">
            <a:avLst/>
          </a:prstGeom>
          <a:noFill/>
          <a:ln>
            <a:noFill/>
          </a:ln>
        </p:spPr>
      </p:pic>
      <p:sp>
        <p:nvSpPr>
          <p:cNvPr id="4" name="Content Placeholder 3"/>
          <p:cNvSpPr>
            <a:spLocks noGrp="1"/>
          </p:cNvSpPr>
          <p:nvPr>
            <p:ph sz="half" idx="2"/>
          </p:nvPr>
        </p:nvSpPr>
        <p:spPr/>
        <p:txBody>
          <a:bodyPr>
            <a:noAutofit/>
          </a:bodyPr>
          <a:lstStyle/>
          <a:p>
            <a:r>
              <a:rPr lang="en-US" sz="1100" dirty="0">
                <a:solidFill>
                  <a:srgbClr val="FFFF00"/>
                </a:solidFill>
              </a:rPr>
              <a:t>Head and neck CT sections performed on a 32 year-old volunteer immobilized with a head-neck-shoulder </a:t>
            </a:r>
            <a:r>
              <a:rPr lang="en-US" sz="1100" dirty="0" err="1">
                <a:solidFill>
                  <a:srgbClr val="FFFF00"/>
                </a:solidFill>
              </a:rPr>
              <a:t>thermoplatic</a:t>
            </a:r>
            <a:r>
              <a:rPr lang="en-US" sz="1100" dirty="0">
                <a:solidFill>
                  <a:srgbClr val="FFFF00"/>
                </a:solidFill>
              </a:rPr>
              <a:t> mask. The head was set in a “neutral” position. Sixty ml of iodinated contrast medium (</a:t>
            </a:r>
            <a:r>
              <a:rPr lang="en-US" sz="1100" dirty="0" err="1">
                <a:solidFill>
                  <a:srgbClr val="FFFF00"/>
                </a:solidFill>
              </a:rPr>
              <a:t>Omnipaque</a:t>
            </a:r>
            <a:r>
              <a:rPr lang="en-US" sz="1100" dirty="0">
                <a:solidFill>
                  <a:srgbClr val="FFFF00"/>
                </a:solidFill>
              </a:rPr>
              <a:t> 350, HealthCare, </a:t>
            </a:r>
            <a:r>
              <a:rPr lang="en-US" sz="1100" dirty="0" err="1">
                <a:solidFill>
                  <a:srgbClr val="FFFF00"/>
                </a:solidFill>
              </a:rPr>
              <a:t>Diegem</a:t>
            </a:r>
            <a:r>
              <a:rPr lang="en-US" sz="1100" dirty="0">
                <a:solidFill>
                  <a:srgbClr val="FFFF00"/>
                </a:solidFill>
              </a:rPr>
              <a:t>, BE) was injected intravenously at a rate of 1 ml/s, then after a 3-min gap, another 50 ml were injected at a rate of 1.5 ml/s. The examination was performed on a Toshiba (Toshiba </a:t>
            </a:r>
            <a:r>
              <a:rPr lang="en-US" sz="1100" dirty="0" err="1">
                <a:solidFill>
                  <a:srgbClr val="FFFF00"/>
                </a:solidFill>
              </a:rPr>
              <a:t>Aquilon</a:t>
            </a:r>
            <a:r>
              <a:rPr lang="en-US" sz="1100" dirty="0">
                <a:solidFill>
                  <a:srgbClr val="FFFF00"/>
                </a:solidFill>
              </a:rPr>
              <a:t> LB, Toshiba Medical System corporation, Japan) </a:t>
            </a:r>
            <a:r>
              <a:rPr lang="en-US" sz="1100" dirty="0" err="1">
                <a:solidFill>
                  <a:srgbClr val="FFFF00"/>
                </a:solidFill>
              </a:rPr>
              <a:t>helicoidal</a:t>
            </a:r>
            <a:r>
              <a:rPr lang="en-US" sz="1100" dirty="0">
                <a:solidFill>
                  <a:srgbClr val="FFFF00"/>
                </a:solidFill>
              </a:rPr>
              <a:t> CT (300 </a:t>
            </a:r>
            <a:r>
              <a:rPr lang="en-US" sz="1100" dirty="0" err="1">
                <a:solidFill>
                  <a:srgbClr val="FFFF00"/>
                </a:solidFill>
              </a:rPr>
              <a:t>mAs</a:t>
            </a:r>
            <a:r>
              <a:rPr lang="en-US" sz="1100" dirty="0">
                <a:solidFill>
                  <a:srgbClr val="FFFF00"/>
                </a:solidFill>
              </a:rPr>
              <a:t> and 120 </a:t>
            </a:r>
            <a:r>
              <a:rPr lang="en-US" sz="1100" dirty="0" err="1">
                <a:solidFill>
                  <a:srgbClr val="FFFF00"/>
                </a:solidFill>
              </a:rPr>
              <a:t>keV</a:t>
            </a:r>
            <a:r>
              <a:rPr lang="en-US" sz="1100" dirty="0">
                <a:solidFill>
                  <a:srgbClr val="FFFF00"/>
                </a:solidFill>
              </a:rPr>
              <a:t>) using a slice thickness of 2.0 mm, an interval reconstruction of 2.0 mm and a </a:t>
            </a:r>
            <a:r>
              <a:rPr lang="en-US" sz="1100" dirty="0" err="1">
                <a:solidFill>
                  <a:srgbClr val="FFFF00"/>
                </a:solidFill>
              </a:rPr>
              <a:t>helicoidal</a:t>
            </a:r>
            <a:r>
              <a:rPr lang="en-US" sz="1100" dirty="0">
                <a:solidFill>
                  <a:srgbClr val="FFFF00"/>
                </a:solidFill>
              </a:rPr>
              <a:t> pitch of 11. CT sections were reconstructed using a 512 × 512 matrix. Sections were taken at the level of the top edge of C1 (panel A), the bottom edge of C2 (panel B), mid C4 (panel C), the bottom edge of C6 (panel D), mid Th1 (panel E), and top edge of Th2 (panel F). Neck node levels were drawn on each CT slice using the radiological boundaries detailed in Table 1. Each node level corresponds to node groups, and thus does not include any security margin for organ motion or set-up inaccuracy. 1: common carotid artery; 2: internal carotid artery; 3: external carotid artery; 4: internal jugular vein; 5: external jugular vein; 6: anterior jugular vein; 7: right brachiocephalic </a:t>
            </a:r>
            <a:r>
              <a:rPr lang="en-US" sz="1100" dirty="0" err="1">
                <a:solidFill>
                  <a:srgbClr val="FFFF00"/>
                </a:solidFill>
              </a:rPr>
              <a:t>trunc</a:t>
            </a:r>
            <a:r>
              <a:rPr lang="en-US" sz="1100" dirty="0">
                <a:solidFill>
                  <a:srgbClr val="FFFF00"/>
                </a:solidFill>
              </a:rPr>
              <a:t>; 8: right brachiocephalic vein; 9: left </a:t>
            </a:r>
            <a:r>
              <a:rPr lang="en-US" sz="1100" dirty="0" err="1">
                <a:solidFill>
                  <a:srgbClr val="FFFF00"/>
                </a:solidFill>
              </a:rPr>
              <a:t>susclavian</a:t>
            </a:r>
            <a:r>
              <a:rPr lang="en-US" sz="1100" dirty="0">
                <a:solidFill>
                  <a:srgbClr val="FFFF00"/>
                </a:solidFill>
              </a:rPr>
              <a:t> artery; 10: left </a:t>
            </a:r>
            <a:r>
              <a:rPr lang="en-US" sz="1100" dirty="0" err="1">
                <a:solidFill>
                  <a:srgbClr val="FFFF00"/>
                </a:solidFill>
              </a:rPr>
              <a:t>susclavian</a:t>
            </a:r>
            <a:r>
              <a:rPr lang="en-US" sz="1100" dirty="0">
                <a:solidFill>
                  <a:srgbClr val="FFFF00"/>
                </a:solidFill>
              </a:rPr>
              <a:t> vein; 11: facial vessels; 12: masseter m.; 13: pterygoid m.; 14: longus capitis m.; 15: longus </a:t>
            </a:r>
            <a:r>
              <a:rPr lang="en-US" sz="1100" dirty="0" err="1">
                <a:solidFill>
                  <a:srgbClr val="FFFF00"/>
                </a:solidFill>
              </a:rPr>
              <a:t>colli</a:t>
            </a:r>
            <a:r>
              <a:rPr lang="en-US" sz="1100" dirty="0">
                <a:solidFill>
                  <a:srgbClr val="FFFF00"/>
                </a:solidFill>
              </a:rPr>
              <a:t> m.; 16: sternocleidomastoid m.; 17: digastric (ant. belly) m.; 18: digastric (post. belly) m.; 19: platysma m. 20: trapezius m.; 21: splenius capitis m.; 22: </a:t>
            </a:r>
            <a:r>
              <a:rPr lang="en-US" sz="1100" dirty="0" err="1">
                <a:solidFill>
                  <a:srgbClr val="FFFF00"/>
                </a:solidFill>
              </a:rPr>
              <a:t>scalenius</a:t>
            </a:r>
            <a:r>
              <a:rPr lang="en-US" sz="1100" dirty="0">
                <a:solidFill>
                  <a:srgbClr val="FFFF00"/>
                </a:solidFill>
              </a:rPr>
              <a:t> m.; 23: </a:t>
            </a:r>
            <a:r>
              <a:rPr lang="en-US" sz="1100" dirty="0" err="1">
                <a:solidFill>
                  <a:srgbClr val="FFFF00"/>
                </a:solidFill>
              </a:rPr>
              <a:t>levator</a:t>
            </a:r>
            <a:r>
              <a:rPr lang="en-US" sz="1100" dirty="0">
                <a:solidFill>
                  <a:srgbClr val="FFFF00"/>
                </a:solidFill>
              </a:rPr>
              <a:t> scapulae m.; 24: serratus anterior m.; 25: </a:t>
            </a:r>
            <a:r>
              <a:rPr lang="en-US" sz="1100" dirty="0" err="1">
                <a:solidFill>
                  <a:srgbClr val="FFFF00"/>
                </a:solidFill>
              </a:rPr>
              <a:t>thyro</a:t>
            </a:r>
            <a:r>
              <a:rPr lang="en-US" sz="1100" dirty="0">
                <a:solidFill>
                  <a:srgbClr val="FFFF00"/>
                </a:solidFill>
              </a:rPr>
              <a:t>-hyoid m.; 26: </a:t>
            </a:r>
            <a:r>
              <a:rPr lang="en-US" sz="1100" dirty="0" err="1">
                <a:solidFill>
                  <a:srgbClr val="FFFF00"/>
                </a:solidFill>
              </a:rPr>
              <a:t>sterno</a:t>
            </a:r>
            <a:r>
              <a:rPr lang="en-US" sz="1100" dirty="0">
                <a:solidFill>
                  <a:srgbClr val="FFFF00"/>
                </a:solidFill>
              </a:rPr>
              <a:t>-hyoid m.; 27: parotid gland; 28: sub-mandibular gland; 29: thyroid gland; 30: mastoid; 31: styloid process; 32: mandible; 33: maxilla; 34: hyoid bone; 35: odontoid process; 36: 2nd cervical vertebra; 37: 4th cervical vertebra; 38: 6th cervical vertebra; 39: thyroid cartilage; 40: cricoid cartilage; 41: clavicle; 42: 1st thoracic vertebra; 43: 2nd thoracic vertebra; 44: rib; 45: lung apex; 46: esophagus; 47: Bichat’s fat pad; 48: pre-styloid para-pharyngeal space.</a:t>
            </a:r>
          </a:p>
        </p:txBody>
      </p:sp>
    </p:spTree>
    <p:extLst>
      <p:ext uri="{BB962C8B-B14F-4D97-AF65-F5344CB8AC3E}">
        <p14:creationId xmlns:p14="http://schemas.microsoft.com/office/powerpoint/2010/main" val="204282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Consensus Guidelines</a:t>
            </a:r>
          </a:p>
        </p:txBody>
      </p:sp>
      <p:pic>
        <p:nvPicPr>
          <p:cNvPr id="7" name="Content Placeholder 6" descr="https://els-jbs-prod-cdn.literatumonline.com/cms/attachment/818e34b9-b751-461b-9462-b374e35d4a6b/gr2.jpg"/>
          <p:cNvPicPr>
            <a:picLocks noGrp="1"/>
          </p:cNvPicPr>
          <p:nvPr>
            <p:ph sz="half" idx="1"/>
          </p:nvPr>
        </p:nvPicPr>
        <p:blipFill rotWithShape="1">
          <a:blip r:embed="rId2">
            <a:extLst>
              <a:ext uri="{28A0092B-C50C-407E-A947-70E740481C1C}">
                <a14:useLocalDpi xmlns:a14="http://schemas.microsoft.com/office/drawing/2010/main" val="0"/>
              </a:ext>
            </a:extLst>
          </a:blip>
          <a:srcRect t="33095" b="33609"/>
          <a:stretch/>
        </p:blipFill>
        <p:spPr bwMode="auto">
          <a:xfrm>
            <a:off x="838200" y="1911927"/>
            <a:ext cx="5333999" cy="2256313"/>
          </a:xfrm>
          <a:prstGeom prst="rect">
            <a:avLst/>
          </a:prstGeom>
          <a:noFill/>
          <a:ln>
            <a:noFill/>
          </a:ln>
        </p:spPr>
      </p:pic>
      <p:sp>
        <p:nvSpPr>
          <p:cNvPr id="4" name="Content Placeholder 3"/>
          <p:cNvSpPr>
            <a:spLocks noGrp="1"/>
          </p:cNvSpPr>
          <p:nvPr>
            <p:ph sz="half" idx="2"/>
          </p:nvPr>
        </p:nvSpPr>
        <p:spPr/>
        <p:txBody>
          <a:bodyPr>
            <a:noAutofit/>
          </a:bodyPr>
          <a:lstStyle/>
          <a:p>
            <a:r>
              <a:rPr lang="en-US" sz="1100" dirty="0">
                <a:solidFill>
                  <a:srgbClr val="FFFF00"/>
                </a:solidFill>
              </a:rPr>
              <a:t>Head and neck CT sections performed on a 32 year-old volunteer immobilized with a head-neck-shoulder </a:t>
            </a:r>
            <a:r>
              <a:rPr lang="en-US" sz="1100" dirty="0" err="1">
                <a:solidFill>
                  <a:srgbClr val="FFFF00"/>
                </a:solidFill>
              </a:rPr>
              <a:t>thermoplatic</a:t>
            </a:r>
            <a:r>
              <a:rPr lang="en-US" sz="1100" dirty="0">
                <a:solidFill>
                  <a:srgbClr val="FFFF00"/>
                </a:solidFill>
              </a:rPr>
              <a:t> mask. The head was set in a “neutral” position. Sixty ml of iodinated contrast medium (</a:t>
            </a:r>
            <a:r>
              <a:rPr lang="en-US" sz="1100" dirty="0" err="1">
                <a:solidFill>
                  <a:srgbClr val="FFFF00"/>
                </a:solidFill>
              </a:rPr>
              <a:t>Omnipaque</a:t>
            </a:r>
            <a:r>
              <a:rPr lang="en-US" sz="1100" dirty="0">
                <a:solidFill>
                  <a:srgbClr val="FFFF00"/>
                </a:solidFill>
              </a:rPr>
              <a:t> 350, HealthCare, </a:t>
            </a:r>
            <a:r>
              <a:rPr lang="en-US" sz="1100" dirty="0" err="1">
                <a:solidFill>
                  <a:srgbClr val="FFFF00"/>
                </a:solidFill>
              </a:rPr>
              <a:t>Diegem</a:t>
            </a:r>
            <a:r>
              <a:rPr lang="en-US" sz="1100" dirty="0">
                <a:solidFill>
                  <a:srgbClr val="FFFF00"/>
                </a:solidFill>
              </a:rPr>
              <a:t>, BE) was injected intravenously at a rate of 1 ml/s, then after a 3-min gap, another 50 ml were injected at a rate of 1.5 ml/s. The examination was performed on a Toshiba (Toshiba </a:t>
            </a:r>
            <a:r>
              <a:rPr lang="en-US" sz="1100" dirty="0" err="1">
                <a:solidFill>
                  <a:srgbClr val="FFFF00"/>
                </a:solidFill>
              </a:rPr>
              <a:t>Aquilon</a:t>
            </a:r>
            <a:r>
              <a:rPr lang="en-US" sz="1100" dirty="0">
                <a:solidFill>
                  <a:srgbClr val="FFFF00"/>
                </a:solidFill>
              </a:rPr>
              <a:t> LB, Toshiba Medical System corporation, Japan) </a:t>
            </a:r>
            <a:r>
              <a:rPr lang="en-US" sz="1100" dirty="0" err="1">
                <a:solidFill>
                  <a:srgbClr val="FFFF00"/>
                </a:solidFill>
              </a:rPr>
              <a:t>helicoidal</a:t>
            </a:r>
            <a:r>
              <a:rPr lang="en-US" sz="1100" dirty="0">
                <a:solidFill>
                  <a:srgbClr val="FFFF00"/>
                </a:solidFill>
              </a:rPr>
              <a:t> CT (300 </a:t>
            </a:r>
            <a:r>
              <a:rPr lang="en-US" sz="1100" dirty="0" err="1">
                <a:solidFill>
                  <a:srgbClr val="FFFF00"/>
                </a:solidFill>
              </a:rPr>
              <a:t>mAs</a:t>
            </a:r>
            <a:r>
              <a:rPr lang="en-US" sz="1100" dirty="0">
                <a:solidFill>
                  <a:srgbClr val="FFFF00"/>
                </a:solidFill>
              </a:rPr>
              <a:t> and 120 </a:t>
            </a:r>
            <a:r>
              <a:rPr lang="en-US" sz="1100" dirty="0" err="1">
                <a:solidFill>
                  <a:srgbClr val="FFFF00"/>
                </a:solidFill>
              </a:rPr>
              <a:t>keV</a:t>
            </a:r>
            <a:r>
              <a:rPr lang="en-US" sz="1100" dirty="0">
                <a:solidFill>
                  <a:srgbClr val="FFFF00"/>
                </a:solidFill>
              </a:rPr>
              <a:t>) using a slice thickness of 2.0 mm, an interval reconstruction of 2.0 mm and a </a:t>
            </a:r>
            <a:r>
              <a:rPr lang="en-US" sz="1100" dirty="0" err="1">
                <a:solidFill>
                  <a:srgbClr val="FFFF00"/>
                </a:solidFill>
              </a:rPr>
              <a:t>helicoidal</a:t>
            </a:r>
            <a:r>
              <a:rPr lang="en-US" sz="1100" dirty="0">
                <a:solidFill>
                  <a:srgbClr val="FFFF00"/>
                </a:solidFill>
              </a:rPr>
              <a:t> pitch of 11. CT sections were reconstructed using a 512 × 512 matrix. Sections were taken at the level of the top edge of C1 (panel A), the bottom edge of C2 (panel B), mid C4 (panel C), the bottom edge of C6 (panel D), mid Th1 (panel E), and top edge of Th2 (panel F). Neck node levels were drawn on each CT slice using the radiological boundaries detailed in Table 1. Each node level corresponds to node groups, and thus does not include any security margin for organ motion or set-up inaccuracy. 1: common carotid artery; 2: internal carotid artery; 3: external carotid artery; 4: internal jugular vein; 5: external jugular vein; 6: anterior jugular vein; 7: right brachiocephalic </a:t>
            </a:r>
            <a:r>
              <a:rPr lang="en-US" sz="1100" dirty="0" err="1">
                <a:solidFill>
                  <a:srgbClr val="FFFF00"/>
                </a:solidFill>
              </a:rPr>
              <a:t>trunc</a:t>
            </a:r>
            <a:r>
              <a:rPr lang="en-US" sz="1100" dirty="0">
                <a:solidFill>
                  <a:srgbClr val="FFFF00"/>
                </a:solidFill>
              </a:rPr>
              <a:t>; 8: right brachiocephalic vein; 9: left </a:t>
            </a:r>
            <a:r>
              <a:rPr lang="en-US" sz="1100" dirty="0" err="1">
                <a:solidFill>
                  <a:srgbClr val="FFFF00"/>
                </a:solidFill>
              </a:rPr>
              <a:t>susclavian</a:t>
            </a:r>
            <a:r>
              <a:rPr lang="en-US" sz="1100" dirty="0">
                <a:solidFill>
                  <a:srgbClr val="FFFF00"/>
                </a:solidFill>
              </a:rPr>
              <a:t> artery; 10: left </a:t>
            </a:r>
            <a:r>
              <a:rPr lang="en-US" sz="1100" dirty="0" err="1">
                <a:solidFill>
                  <a:srgbClr val="FFFF00"/>
                </a:solidFill>
              </a:rPr>
              <a:t>susclavian</a:t>
            </a:r>
            <a:r>
              <a:rPr lang="en-US" sz="1100" dirty="0">
                <a:solidFill>
                  <a:srgbClr val="FFFF00"/>
                </a:solidFill>
              </a:rPr>
              <a:t> vein; 11: facial vessels; 12: masseter m.; 13: pterygoid m.; 14: longus capitis m.; 15: longus </a:t>
            </a:r>
            <a:r>
              <a:rPr lang="en-US" sz="1100" dirty="0" err="1">
                <a:solidFill>
                  <a:srgbClr val="FFFF00"/>
                </a:solidFill>
              </a:rPr>
              <a:t>colli</a:t>
            </a:r>
            <a:r>
              <a:rPr lang="en-US" sz="1100" dirty="0">
                <a:solidFill>
                  <a:srgbClr val="FFFF00"/>
                </a:solidFill>
              </a:rPr>
              <a:t> m.; 16: sternocleidomastoid m.; 17: digastric (ant. belly) m.; 18: digastric (post. belly) m.; 19: platysma m. 20: trapezius m.; 21: splenius capitis m.; 22: </a:t>
            </a:r>
            <a:r>
              <a:rPr lang="en-US" sz="1100" dirty="0" err="1">
                <a:solidFill>
                  <a:srgbClr val="FFFF00"/>
                </a:solidFill>
              </a:rPr>
              <a:t>scalenius</a:t>
            </a:r>
            <a:r>
              <a:rPr lang="en-US" sz="1100" dirty="0">
                <a:solidFill>
                  <a:srgbClr val="FFFF00"/>
                </a:solidFill>
              </a:rPr>
              <a:t> m.; 23: </a:t>
            </a:r>
            <a:r>
              <a:rPr lang="en-US" sz="1100" dirty="0" err="1">
                <a:solidFill>
                  <a:srgbClr val="FFFF00"/>
                </a:solidFill>
              </a:rPr>
              <a:t>levator</a:t>
            </a:r>
            <a:r>
              <a:rPr lang="en-US" sz="1100" dirty="0">
                <a:solidFill>
                  <a:srgbClr val="FFFF00"/>
                </a:solidFill>
              </a:rPr>
              <a:t> scapulae m.; 24: serratus anterior m.; 25: </a:t>
            </a:r>
            <a:r>
              <a:rPr lang="en-US" sz="1100" dirty="0" err="1">
                <a:solidFill>
                  <a:srgbClr val="FFFF00"/>
                </a:solidFill>
              </a:rPr>
              <a:t>thyro</a:t>
            </a:r>
            <a:r>
              <a:rPr lang="en-US" sz="1100" dirty="0">
                <a:solidFill>
                  <a:srgbClr val="FFFF00"/>
                </a:solidFill>
              </a:rPr>
              <a:t>-hyoid m.; 26: </a:t>
            </a:r>
            <a:r>
              <a:rPr lang="en-US" sz="1100" dirty="0" err="1">
                <a:solidFill>
                  <a:srgbClr val="FFFF00"/>
                </a:solidFill>
              </a:rPr>
              <a:t>sterno</a:t>
            </a:r>
            <a:r>
              <a:rPr lang="en-US" sz="1100" dirty="0">
                <a:solidFill>
                  <a:srgbClr val="FFFF00"/>
                </a:solidFill>
              </a:rPr>
              <a:t>-hyoid m.; 27: parotid gland; 28: sub-mandibular gland; 29: thyroid gland; 30: mastoid; 31: styloid process; 32: mandible; 33: maxilla; 34: hyoid bone; 35: odontoid process; 36: 2nd cervical vertebra; 37: 4th cervical vertebra; 38: 6th cervical vertebra; 39: thyroid cartilage; 40: cricoid cartilage; 41: clavicle; 42: 1st thoracic vertebra; 43: 2nd thoracic vertebra; 44: rib; 45: lung apex; 46: esophagus; 47: Bichat’s fat pad; 48: pre-styloid para-pharyngeal space.</a:t>
            </a:r>
          </a:p>
        </p:txBody>
      </p:sp>
    </p:spTree>
    <p:extLst>
      <p:ext uri="{BB962C8B-B14F-4D97-AF65-F5344CB8AC3E}">
        <p14:creationId xmlns:p14="http://schemas.microsoft.com/office/powerpoint/2010/main" val="150264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Consensus Guidelines</a:t>
            </a:r>
          </a:p>
        </p:txBody>
      </p:sp>
      <p:pic>
        <p:nvPicPr>
          <p:cNvPr id="7" name="Content Placeholder 6" descr="https://els-jbs-prod-cdn.literatumonline.com/cms/attachment/818e34b9-b751-461b-9462-b374e35d4a6b/gr2.jpg"/>
          <p:cNvPicPr>
            <a:picLocks noGrp="1"/>
          </p:cNvPicPr>
          <p:nvPr>
            <p:ph sz="half" idx="1"/>
          </p:nvPr>
        </p:nvPicPr>
        <p:blipFill rotWithShape="1">
          <a:blip r:embed="rId2">
            <a:extLst>
              <a:ext uri="{28A0092B-C50C-407E-A947-70E740481C1C}">
                <a14:useLocalDpi xmlns:a14="http://schemas.microsoft.com/office/drawing/2010/main" val="0"/>
              </a:ext>
            </a:extLst>
          </a:blip>
          <a:srcRect t="66664"/>
          <a:stretch/>
        </p:blipFill>
        <p:spPr bwMode="auto">
          <a:xfrm>
            <a:off x="1033152" y="1923803"/>
            <a:ext cx="5139048" cy="2183679"/>
          </a:xfrm>
          <a:prstGeom prst="rect">
            <a:avLst/>
          </a:prstGeom>
          <a:noFill/>
          <a:ln>
            <a:noFill/>
          </a:ln>
        </p:spPr>
      </p:pic>
      <p:sp>
        <p:nvSpPr>
          <p:cNvPr id="4" name="Content Placeholder 3"/>
          <p:cNvSpPr>
            <a:spLocks noGrp="1"/>
          </p:cNvSpPr>
          <p:nvPr>
            <p:ph sz="half" idx="2"/>
          </p:nvPr>
        </p:nvSpPr>
        <p:spPr/>
        <p:txBody>
          <a:bodyPr>
            <a:noAutofit/>
          </a:bodyPr>
          <a:lstStyle/>
          <a:p>
            <a:r>
              <a:rPr lang="en-US" sz="1100" dirty="0">
                <a:solidFill>
                  <a:srgbClr val="FFFF00"/>
                </a:solidFill>
              </a:rPr>
              <a:t>Head and neck CT sections performed on a 32 year-old volunteer immobilized with a head-neck-shoulder </a:t>
            </a:r>
            <a:r>
              <a:rPr lang="en-US" sz="1100" dirty="0" err="1">
                <a:solidFill>
                  <a:srgbClr val="FFFF00"/>
                </a:solidFill>
              </a:rPr>
              <a:t>thermoplatic</a:t>
            </a:r>
            <a:r>
              <a:rPr lang="en-US" sz="1100" dirty="0">
                <a:solidFill>
                  <a:srgbClr val="FFFF00"/>
                </a:solidFill>
              </a:rPr>
              <a:t> mask. The head was set in a “neutral” position. Sixty ml of iodinated contrast medium (</a:t>
            </a:r>
            <a:r>
              <a:rPr lang="en-US" sz="1100" dirty="0" err="1">
                <a:solidFill>
                  <a:srgbClr val="FFFF00"/>
                </a:solidFill>
              </a:rPr>
              <a:t>Omnipaque</a:t>
            </a:r>
            <a:r>
              <a:rPr lang="en-US" sz="1100" dirty="0">
                <a:solidFill>
                  <a:srgbClr val="FFFF00"/>
                </a:solidFill>
              </a:rPr>
              <a:t> 350, HealthCare, </a:t>
            </a:r>
            <a:r>
              <a:rPr lang="en-US" sz="1100" dirty="0" err="1">
                <a:solidFill>
                  <a:srgbClr val="FFFF00"/>
                </a:solidFill>
              </a:rPr>
              <a:t>Diegem</a:t>
            </a:r>
            <a:r>
              <a:rPr lang="en-US" sz="1100" dirty="0">
                <a:solidFill>
                  <a:srgbClr val="FFFF00"/>
                </a:solidFill>
              </a:rPr>
              <a:t>, BE) was injected intravenously at a rate of 1 ml/s, then after a 3-min gap, another 50 ml were injected at a rate of 1.5 ml/s. The examination was performed on a Toshiba (Toshiba </a:t>
            </a:r>
            <a:r>
              <a:rPr lang="en-US" sz="1100" dirty="0" err="1">
                <a:solidFill>
                  <a:srgbClr val="FFFF00"/>
                </a:solidFill>
              </a:rPr>
              <a:t>Aquilon</a:t>
            </a:r>
            <a:r>
              <a:rPr lang="en-US" sz="1100" dirty="0">
                <a:solidFill>
                  <a:srgbClr val="FFFF00"/>
                </a:solidFill>
              </a:rPr>
              <a:t> LB, Toshiba Medical System corporation, Japan) </a:t>
            </a:r>
            <a:r>
              <a:rPr lang="en-US" sz="1100" dirty="0" err="1">
                <a:solidFill>
                  <a:srgbClr val="FFFF00"/>
                </a:solidFill>
              </a:rPr>
              <a:t>helicoidal</a:t>
            </a:r>
            <a:r>
              <a:rPr lang="en-US" sz="1100" dirty="0">
                <a:solidFill>
                  <a:srgbClr val="FFFF00"/>
                </a:solidFill>
              </a:rPr>
              <a:t> CT (300 </a:t>
            </a:r>
            <a:r>
              <a:rPr lang="en-US" sz="1100" dirty="0" err="1">
                <a:solidFill>
                  <a:srgbClr val="FFFF00"/>
                </a:solidFill>
              </a:rPr>
              <a:t>mAs</a:t>
            </a:r>
            <a:r>
              <a:rPr lang="en-US" sz="1100" dirty="0">
                <a:solidFill>
                  <a:srgbClr val="FFFF00"/>
                </a:solidFill>
              </a:rPr>
              <a:t> and 120 </a:t>
            </a:r>
            <a:r>
              <a:rPr lang="en-US" sz="1100" dirty="0" err="1">
                <a:solidFill>
                  <a:srgbClr val="FFFF00"/>
                </a:solidFill>
              </a:rPr>
              <a:t>keV</a:t>
            </a:r>
            <a:r>
              <a:rPr lang="en-US" sz="1100" dirty="0">
                <a:solidFill>
                  <a:srgbClr val="FFFF00"/>
                </a:solidFill>
              </a:rPr>
              <a:t>) using a slice thickness of 2.0 mm, an interval reconstruction of 2.0 mm and a </a:t>
            </a:r>
            <a:r>
              <a:rPr lang="en-US" sz="1100" dirty="0" err="1">
                <a:solidFill>
                  <a:srgbClr val="FFFF00"/>
                </a:solidFill>
              </a:rPr>
              <a:t>helicoidal</a:t>
            </a:r>
            <a:r>
              <a:rPr lang="en-US" sz="1100" dirty="0">
                <a:solidFill>
                  <a:srgbClr val="FFFF00"/>
                </a:solidFill>
              </a:rPr>
              <a:t> pitch of 11. CT sections were reconstructed using a 512 × 512 matrix. Sections were taken at the level of the top edge of C1 (panel A), the bottom edge of C2 (panel B), mid C4 (panel C), the bottom edge of C6 (panel D), mid Th1 (panel E), and top edge of Th2 (panel F). Neck node levels were drawn on each CT slice using the radiological boundaries detailed in Table 1. Each node level corresponds to node groups, and thus does not include any security margin for organ motion or set-up inaccuracy. 1: common carotid artery; 2: internal carotid artery; 3: external carotid artery; 4: internal jugular vein; 5: external jugular vein; 6: anterior jugular vein; 7: right brachiocephalic </a:t>
            </a:r>
            <a:r>
              <a:rPr lang="en-US" sz="1100" dirty="0" err="1">
                <a:solidFill>
                  <a:srgbClr val="FFFF00"/>
                </a:solidFill>
              </a:rPr>
              <a:t>trunc</a:t>
            </a:r>
            <a:r>
              <a:rPr lang="en-US" sz="1100" dirty="0">
                <a:solidFill>
                  <a:srgbClr val="FFFF00"/>
                </a:solidFill>
              </a:rPr>
              <a:t>; 8: right brachiocephalic vein; 9: left </a:t>
            </a:r>
            <a:r>
              <a:rPr lang="en-US" sz="1100" dirty="0" err="1">
                <a:solidFill>
                  <a:srgbClr val="FFFF00"/>
                </a:solidFill>
              </a:rPr>
              <a:t>susclavian</a:t>
            </a:r>
            <a:r>
              <a:rPr lang="en-US" sz="1100" dirty="0">
                <a:solidFill>
                  <a:srgbClr val="FFFF00"/>
                </a:solidFill>
              </a:rPr>
              <a:t> artery; 10: left </a:t>
            </a:r>
            <a:r>
              <a:rPr lang="en-US" sz="1100" dirty="0" err="1">
                <a:solidFill>
                  <a:srgbClr val="FFFF00"/>
                </a:solidFill>
              </a:rPr>
              <a:t>susclavian</a:t>
            </a:r>
            <a:r>
              <a:rPr lang="en-US" sz="1100" dirty="0">
                <a:solidFill>
                  <a:srgbClr val="FFFF00"/>
                </a:solidFill>
              </a:rPr>
              <a:t> vein; 11: facial vessels; 12: masseter m.; 13: pterygoid m.; 14: longus capitis m.; 15: longus </a:t>
            </a:r>
            <a:r>
              <a:rPr lang="en-US" sz="1100" dirty="0" err="1">
                <a:solidFill>
                  <a:srgbClr val="FFFF00"/>
                </a:solidFill>
              </a:rPr>
              <a:t>colli</a:t>
            </a:r>
            <a:r>
              <a:rPr lang="en-US" sz="1100" dirty="0">
                <a:solidFill>
                  <a:srgbClr val="FFFF00"/>
                </a:solidFill>
              </a:rPr>
              <a:t> m.; 16: sternocleidomastoid m.; 17: digastric (ant. belly) m.; 18: digastric (post. belly) m.; 19: platysma m. 20: trapezius m.; 21: splenius capitis m.; 22: </a:t>
            </a:r>
            <a:r>
              <a:rPr lang="en-US" sz="1100" dirty="0" err="1">
                <a:solidFill>
                  <a:srgbClr val="FFFF00"/>
                </a:solidFill>
              </a:rPr>
              <a:t>scalenius</a:t>
            </a:r>
            <a:r>
              <a:rPr lang="en-US" sz="1100" dirty="0">
                <a:solidFill>
                  <a:srgbClr val="FFFF00"/>
                </a:solidFill>
              </a:rPr>
              <a:t> m.; 23: </a:t>
            </a:r>
            <a:r>
              <a:rPr lang="en-US" sz="1100" dirty="0" err="1">
                <a:solidFill>
                  <a:srgbClr val="FFFF00"/>
                </a:solidFill>
              </a:rPr>
              <a:t>levator</a:t>
            </a:r>
            <a:r>
              <a:rPr lang="en-US" sz="1100" dirty="0">
                <a:solidFill>
                  <a:srgbClr val="FFFF00"/>
                </a:solidFill>
              </a:rPr>
              <a:t> scapulae m.; 24: serratus anterior m.; 25: </a:t>
            </a:r>
            <a:r>
              <a:rPr lang="en-US" sz="1100" dirty="0" err="1">
                <a:solidFill>
                  <a:srgbClr val="FFFF00"/>
                </a:solidFill>
              </a:rPr>
              <a:t>thyro</a:t>
            </a:r>
            <a:r>
              <a:rPr lang="en-US" sz="1100" dirty="0">
                <a:solidFill>
                  <a:srgbClr val="FFFF00"/>
                </a:solidFill>
              </a:rPr>
              <a:t>-hyoid m.; 26: </a:t>
            </a:r>
            <a:r>
              <a:rPr lang="en-US" sz="1100" dirty="0" err="1">
                <a:solidFill>
                  <a:srgbClr val="FFFF00"/>
                </a:solidFill>
              </a:rPr>
              <a:t>sterno</a:t>
            </a:r>
            <a:r>
              <a:rPr lang="en-US" sz="1100" dirty="0">
                <a:solidFill>
                  <a:srgbClr val="FFFF00"/>
                </a:solidFill>
              </a:rPr>
              <a:t>-hyoid m.; 27: parotid gland; 28: sub-mandibular gland; 29: thyroid gland; 30: mastoid; 31: styloid process; 32: mandible; 33: maxilla; 34: hyoid bone; 35: odontoid process; 36: 2nd cervical vertebra; 37: 4th cervical vertebra; 38: 6th cervical vertebra; 39: thyroid cartilage; 40: cricoid cartilage; 41: clavicle; 42: 1st thoracic vertebra; 43: 2nd thoracic vertebra; 44: rib; 45: lung apex; 46: esophagus; 47: Bichat’s fat pad; 48: pre-styloid para-pharyngeal space.</a:t>
            </a:r>
          </a:p>
        </p:txBody>
      </p:sp>
    </p:spTree>
    <p:extLst>
      <p:ext uri="{BB962C8B-B14F-4D97-AF65-F5344CB8AC3E}">
        <p14:creationId xmlns:p14="http://schemas.microsoft.com/office/powerpoint/2010/main" val="318546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LN drainage </a:t>
            </a:r>
          </a:p>
        </p:txBody>
      </p:sp>
      <p:sp>
        <p:nvSpPr>
          <p:cNvPr id="5" name="Content Placeholder 4"/>
          <p:cNvSpPr>
            <a:spLocks noGrp="1"/>
          </p:cNvSpPr>
          <p:nvPr>
            <p:ph idx="1"/>
          </p:nvPr>
        </p:nvSpPr>
        <p:spPr>
          <a:xfrm>
            <a:off x="838200" y="1825624"/>
            <a:ext cx="10515600" cy="4587051"/>
          </a:xfrm>
        </p:spPr>
        <p:txBody>
          <a:bodyPr>
            <a:normAutofit fontScale="92500" lnSpcReduction="10000"/>
          </a:bodyPr>
          <a:lstStyle/>
          <a:p>
            <a:pPr marL="0" indent="0">
              <a:buNone/>
            </a:pPr>
            <a:r>
              <a:rPr lang="en-US" dirty="0">
                <a:solidFill>
                  <a:srgbClr val="FFFF00"/>
                </a:solidFill>
              </a:rPr>
              <a:t>Mucosal Site				Likely LN drainage levels</a:t>
            </a:r>
          </a:p>
          <a:p>
            <a:pPr marL="0" indent="0">
              <a:buNone/>
            </a:pPr>
            <a:endParaRPr lang="en-US" dirty="0">
              <a:solidFill>
                <a:srgbClr val="FFFF00"/>
              </a:solidFill>
            </a:endParaRPr>
          </a:p>
          <a:p>
            <a:pPr marL="0" indent="0">
              <a:buNone/>
            </a:pPr>
            <a:r>
              <a:rPr lang="en-US" dirty="0">
                <a:solidFill>
                  <a:srgbClr val="FFFF00"/>
                </a:solidFill>
              </a:rPr>
              <a:t>					IB (submandibular)</a:t>
            </a:r>
          </a:p>
          <a:p>
            <a:pPr marL="0" indent="0">
              <a:buNone/>
            </a:pPr>
            <a:r>
              <a:rPr lang="en-US" dirty="0">
                <a:solidFill>
                  <a:srgbClr val="FFFF00"/>
                </a:solidFill>
              </a:rPr>
              <a:t>NP, OP					II (high jugular)	</a:t>
            </a:r>
          </a:p>
          <a:p>
            <a:pPr marL="0" indent="0">
              <a:buNone/>
            </a:pPr>
            <a:r>
              <a:rPr lang="en-US" dirty="0">
                <a:solidFill>
                  <a:srgbClr val="FFFF00"/>
                </a:solidFill>
              </a:rPr>
              <a:t>NP, OP, HP, SGL, GL			II, III (high </a:t>
            </a:r>
            <a:r>
              <a:rPr lang="en-US" dirty="0" err="1">
                <a:solidFill>
                  <a:srgbClr val="FFFF00"/>
                </a:solidFill>
              </a:rPr>
              <a:t>midjugular</a:t>
            </a:r>
            <a:r>
              <a:rPr lang="en-US" dirty="0">
                <a:solidFill>
                  <a:srgbClr val="FFFF00"/>
                </a:solidFill>
              </a:rPr>
              <a:t>)</a:t>
            </a:r>
          </a:p>
          <a:p>
            <a:pPr marL="0" indent="0">
              <a:buNone/>
            </a:pPr>
            <a:r>
              <a:rPr lang="en-US" dirty="0">
                <a:solidFill>
                  <a:srgbClr val="FFFF00"/>
                </a:solidFill>
              </a:rPr>
              <a:t>OP, HP, SGL, GL 			III (mid jugular)</a:t>
            </a:r>
          </a:p>
          <a:p>
            <a:pPr marL="0" indent="0">
              <a:buNone/>
            </a:pPr>
            <a:r>
              <a:rPr lang="en-US" dirty="0">
                <a:solidFill>
                  <a:srgbClr val="FFFF00"/>
                </a:solidFill>
              </a:rPr>
              <a:t>HP, SGL, GL				IV (inferior jugular)</a:t>
            </a:r>
          </a:p>
          <a:p>
            <a:pPr marL="0" indent="0">
              <a:buNone/>
            </a:pPr>
            <a:r>
              <a:rPr lang="en-US" dirty="0">
                <a:solidFill>
                  <a:srgbClr val="FFFF00"/>
                </a:solidFill>
              </a:rPr>
              <a:t>NP, skin				V (post cervical triangle)</a:t>
            </a:r>
          </a:p>
          <a:p>
            <a:pPr marL="0" indent="0">
              <a:buNone/>
            </a:pPr>
            <a:endParaRPr lang="en-US" dirty="0">
              <a:solidFill>
                <a:srgbClr val="FFFF00"/>
              </a:solidFill>
            </a:endParaRPr>
          </a:p>
          <a:p>
            <a:pPr marL="0" indent="0">
              <a:buNone/>
            </a:pPr>
            <a:r>
              <a:rPr lang="en-US" dirty="0">
                <a:solidFill>
                  <a:srgbClr val="FFFF00"/>
                </a:solidFill>
              </a:rPr>
              <a:t>					</a:t>
            </a:r>
            <a:endParaRPr lang="en-US" dirty="0"/>
          </a:p>
        </p:txBody>
      </p:sp>
    </p:spTree>
    <p:extLst>
      <p:ext uri="{BB962C8B-B14F-4D97-AF65-F5344CB8AC3E}">
        <p14:creationId xmlns:p14="http://schemas.microsoft.com/office/powerpoint/2010/main" val="1624302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Cervical LN metastases </a:t>
            </a:r>
          </a:p>
        </p:txBody>
      </p:sp>
      <p:sp>
        <p:nvSpPr>
          <p:cNvPr id="5" name="Content Placeholder 4"/>
          <p:cNvSpPr>
            <a:spLocks noGrp="1"/>
          </p:cNvSpPr>
          <p:nvPr>
            <p:ph idx="1"/>
          </p:nvPr>
        </p:nvSpPr>
        <p:spPr>
          <a:xfrm>
            <a:off x="838200" y="1825625"/>
            <a:ext cx="10515600" cy="4658302"/>
          </a:xfrm>
        </p:spPr>
        <p:txBody>
          <a:bodyPr>
            <a:normAutofit fontScale="62500" lnSpcReduction="20000"/>
          </a:bodyPr>
          <a:lstStyle/>
          <a:p>
            <a:pPr marL="0" indent="0">
              <a:buNone/>
            </a:pPr>
            <a:r>
              <a:rPr lang="en-US" dirty="0">
                <a:solidFill>
                  <a:srgbClr val="FFFF00"/>
                </a:solidFill>
              </a:rPr>
              <a:t>						</a:t>
            </a:r>
            <a:r>
              <a:rPr lang="en-US" sz="2000" dirty="0">
                <a:solidFill>
                  <a:srgbClr val="FFFF00"/>
                </a:solidFill>
              </a:rPr>
              <a:t>Ipsilateral    Contralateral</a:t>
            </a:r>
          </a:p>
          <a:p>
            <a:pPr marL="0" indent="0">
              <a:buNone/>
            </a:pPr>
            <a:r>
              <a:rPr lang="en-US" sz="2000" dirty="0">
                <a:solidFill>
                  <a:srgbClr val="FFFF00"/>
                </a:solidFill>
              </a:rPr>
              <a:t>Tumor Site: LNs at Risk*                            		   		(%)                 (%)</a:t>
            </a:r>
          </a:p>
          <a:p>
            <a:pPr marL="0" indent="0">
              <a:buNone/>
            </a:pPr>
            <a:r>
              <a:rPr lang="en-US" sz="2000" dirty="0">
                <a:solidFill>
                  <a:srgbClr val="FFFF00"/>
                </a:solidFill>
              </a:rPr>
              <a:t>Nasopharynx: upper post cervical, superior deep jugular, </a:t>
            </a:r>
            <a:r>
              <a:rPr lang="en-US" sz="2000" dirty="0" err="1">
                <a:solidFill>
                  <a:srgbClr val="FFFF00"/>
                </a:solidFill>
              </a:rPr>
              <a:t>subdiagastric</a:t>
            </a:r>
            <a:r>
              <a:rPr lang="en-US" sz="2000" dirty="0">
                <a:solidFill>
                  <a:srgbClr val="FFFF00"/>
                </a:solidFill>
              </a:rPr>
              <a:t>	80	40 </a:t>
            </a:r>
          </a:p>
          <a:p>
            <a:pPr marL="0" indent="0">
              <a:buNone/>
            </a:pPr>
            <a:r>
              <a:rPr lang="en-US" sz="2000" dirty="0">
                <a:solidFill>
                  <a:srgbClr val="FFFF00"/>
                </a:solidFill>
              </a:rPr>
              <a:t>BOT: </a:t>
            </a:r>
            <a:r>
              <a:rPr lang="en-US" sz="2000" dirty="0" err="1">
                <a:solidFill>
                  <a:srgbClr val="FFFF00"/>
                </a:solidFill>
              </a:rPr>
              <a:t>subdiagastric</a:t>
            </a:r>
            <a:r>
              <a:rPr lang="en-US" sz="2000" dirty="0">
                <a:solidFill>
                  <a:srgbClr val="FFFF00"/>
                </a:solidFill>
              </a:rPr>
              <a:t>, superior deep jugular, submandibular		75	40 </a:t>
            </a:r>
          </a:p>
          <a:p>
            <a:pPr marL="0" indent="0">
              <a:buNone/>
            </a:pPr>
            <a:r>
              <a:rPr lang="en-US" sz="2000" dirty="0">
                <a:solidFill>
                  <a:srgbClr val="FFFF00"/>
                </a:solidFill>
              </a:rPr>
              <a:t>Tonsil fossa: </a:t>
            </a:r>
            <a:r>
              <a:rPr lang="en-US" sz="2000" dirty="0" err="1">
                <a:solidFill>
                  <a:srgbClr val="FFFF00"/>
                </a:solidFill>
              </a:rPr>
              <a:t>subdigastric</a:t>
            </a:r>
            <a:r>
              <a:rPr lang="en-US" sz="2000" dirty="0">
                <a:solidFill>
                  <a:srgbClr val="FFFF00"/>
                </a:solidFill>
              </a:rPr>
              <a:t>, sup deep jugular, mid jugular 		75	10 </a:t>
            </a:r>
          </a:p>
          <a:p>
            <a:pPr marL="0" indent="0">
              <a:buNone/>
            </a:pPr>
            <a:r>
              <a:rPr lang="en-US" sz="2000" dirty="0">
                <a:solidFill>
                  <a:srgbClr val="FFFF00"/>
                </a:solidFill>
              </a:rPr>
              <a:t>Hypopharynx: </a:t>
            </a:r>
            <a:r>
              <a:rPr lang="en-US" sz="2000" dirty="0" err="1">
                <a:solidFill>
                  <a:srgbClr val="FFFF00"/>
                </a:solidFill>
              </a:rPr>
              <a:t>subdigastric</a:t>
            </a:r>
            <a:r>
              <a:rPr lang="en-US" sz="2000" dirty="0">
                <a:solidFill>
                  <a:srgbClr val="FFFF00"/>
                </a:solidFill>
              </a:rPr>
              <a:t>, mid jugular, low jugular			75	10 </a:t>
            </a:r>
          </a:p>
          <a:p>
            <a:pPr marL="0" indent="0">
              <a:buNone/>
            </a:pPr>
            <a:r>
              <a:rPr lang="en-US" sz="2000" dirty="0">
                <a:solidFill>
                  <a:srgbClr val="FFFF00"/>
                </a:solidFill>
              </a:rPr>
              <a:t>Supra glottis: </a:t>
            </a:r>
            <a:r>
              <a:rPr lang="en-US" sz="2000" dirty="0" err="1">
                <a:solidFill>
                  <a:srgbClr val="FFFF00"/>
                </a:solidFill>
              </a:rPr>
              <a:t>subdigastric</a:t>
            </a:r>
            <a:r>
              <a:rPr lang="en-US" sz="2000" dirty="0">
                <a:solidFill>
                  <a:srgbClr val="FFFF00"/>
                </a:solidFill>
              </a:rPr>
              <a:t>, mid jugular, low jugular			55	15 </a:t>
            </a:r>
          </a:p>
          <a:p>
            <a:pPr marL="0" indent="0">
              <a:buNone/>
            </a:pPr>
            <a:r>
              <a:rPr lang="en-US" sz="2000" dirty="0">
                <a:solidFill>
                  <a:srgbClr val="FFFF00"/>
                </a:solidFill>
              </a:rPr>
              <a:t>Soft palate: </a:t>
            </a:r>
            <a:r>
              <a:rPr lang="en-US" sz="2000" dirty="0" err="1">
                <a:solidFill>
                  <a:srgbClr val="FFFF00"/>
                </a:solidFill>
              </a:rPr>
              <a:t>subdigastric</a:t>
            </a:r>
            <a:r>
              <a:rPr lang="en-US" sz="2000" dirty="0">
                <a:solidFill>
                  <a:srgbClr val="FFFF00"/>
                </a:solidFill>
              </a:rPr>
              <a:t>, mid jugular                   			40                    15</a:t>
            </a:r>
          </a:p>
          <a:p>
            <a:pPr marL="0" indent="0">
              <a:buNone/>
            </a:pPr>
            <a:r>
              <a:rPr lang="en-US" sz="2000" dirty="0" err="1">
                <a:solidFill>
                  <a:srgbClr val="FFFF00"/>
                </a:solidFill>
              </a:rPr>
              <a:t>Tonsilar</a:t>
            </a:r>
            <a:r>
              <a:rPr lang="en-US" sz="2000" dirty="0">
                <a:solidFill>
                  <a:srgbClr val="FFFF00"/>
                </a:solidFill>
              </a:rPr>
              <a:t> pillar: </a:t>
            </a:r>
            <a:r>
              <a:rPr lang="en-US" sz="2000" dirty="0" err="1">
                <a:solidFill>
                  <a:srgbClr val="FFFF00"/>
                </a:solidFill>
              </a:rPr>
              <a:t>subdigastric</a:t>
            </a:r>
            <a:r>
              <a:rPr lang="en-US" sz="2000" dirty="0">
                <a:solidFill>
                  <a:srgbClr val="FFFF00"/>
                </a:solidFill>
              </a:rPr>
              <a:t>, submandibular        			 40                  	5</a:t>
            </a:r>
          </a:p>
          <a:p>
            <a:pPr marL="0" indent="0">
              <a:buNone/>
            </a:pPr>
            <a:r>
              <a:rPr lang="en-US" sz="2000" dirty="0">
                <a:solidFill>
                  <a:srgbClr val="FFFF00"/>
                </a:solidFill>
              </a:rPr>
              <a:t>Oral tongue: </a:t>
            </a:r>
            <a:r>
              <a:rPr lang="en-US" sz="2000" dirty="0" err="1">
                <a:solidFill>
                  <a:srgbClr val="FFFF00"/>
                </a:solidFill>
              </a:rPr>
              <a:t>subdigastric</a:t>
            </a:r>
            <a:r>
              <a:rPr lang="en-US" sz="2000" dirty="0">
                <a:solidFill>
                  <a:srgbClr val="FFFF00"/>
                </a:solidFill>
              </a:rPr>
              <a:t>, mid jugular, submandibular 	   		 35	5 </a:t>
            </a:r>
          </a:p>
          <a:p>
            <a:pPr marL="0" indent="0">
              <a:buNone/>
            </a:pPr>
            <a:r>
              <a:rPr lang="en-US" sz="2000" dirty="0">
                <a:solidFill>
                  <a:srgbClr val="FFFF00"/>
                </a:solidFill>
              </a:rPr>
              <a:t>FOM: </a:t>
            </a:r>
            <a:r>
              <a:rPr lang="en-US" sz="2000" dirty="0" err="1">
                <a:solidFill>
                  <a:srgbClr val="FFFF00"/>
                </a:solidFill>
              </a:rPr>
              <a:t>subdigastric</a:t>
            </a:r>
            <a:r>
              <a:rPr lang="en-US" sz="2000" dirty="0">
                <a:solidFill>
                  <a:srgbClr val="FFFF00"/>
                </a:solidFill>
              </a:rPr>
              <a:t>, submandibular                      			25                  &lt;5</a:t>
            </a:r>
          </a:p>
          <a:p>
            <a:pPr marL="0" indent="0">
              <a:buNone/>
            </a:pPr>
            <a:r>
              <a:rPr lang="en-US" sz="2000" dirty="0">
                <a:solidFill>
                  <a:srgbClr val="FFFF00"/>
                </a:solidFill>
              </a:rPr>
              <a:t>Glottis:	T1		                            		  0</a:t>
            </a:r>
          </a:p>
          <a:p>
            <a:pPr marL="0" indent="0">
              <a:buNone/>
            </a:pPr>
            <a:r>
              <a:rPr lang="en-US" sz="2000" dirty="0">
                <a:solidFill>
                  <a:srgbClr val="FFFF00"/>
                </a:solidFill>
              </a:rPr>
              <a:t>	T2	    				 &lt;5</a:t>
            </a:r>
          </a:p>
          <a:p>
            <a:pPr marL="0" indent="0">
              <a:buNone/>
            </a:pPr>
            <a:r>
              <a:rPr lang="en-US" sz="2000" dirty="0">
                <a:solidFill>
                  <a:srgbClr val="FFFF00"/>
                </a:solidFill>
              </a:rPr>
              <a:t>	T3–4					25</a:t>
            </a:r>
          </a:p>
          <a:p>
            <a:pPr marL="0" indent="0">
              <a:buNone/>
            </a:pPr>
            <a:r>
              <a:rPr lang="en-US" sz="2000" dirty="0">
                <a:solidFill>
                  <a:srgbClr val="FFFF00"/>
                </a:solidFill>
              </a:rPr>
              <a:t>Lip commissure					20</a:t>
            </a:r>
          </a:p>
          <a:p>
            <a:pPr marL="0" indent="0">
              <a:buNone/>
            </a:pPr>
            <a:r>
              <a:rPr lang="en-US" sz="2000" dirty="0">
                <a:solidFill>
                  <a:srgbClr val="FFFF00"/>
                </a:solidFill>
              </a:rPr>
              <a:t>Lip: submental, </a:t>
            </a:r>
            <a:r>
              <a:rPr lang="en-US" sz="2000" dirty="0" err="1">
                <a:solidFill>
                  <a:srgbClr val="FFFF00"/>
                </a:solidFill>
              </a:rPr>
              <a:t>submandible</a:t>
            </a:r>
            <a:r>
              <a:rPr lang="en-US" sz="2000" dirty="0">
                <a:solidFill>
                  <a:srgbClr val="FFFF00"/>
                </a:solidFill>
              </a:rPr>
              <a:t>, </a:t>
            </a:r>
            <a:r>
              <a:rPr lang="en-US" sz="2000" dirty="0" err="1">
                <a:solidFill>
                  <a:srgbClr val="FFFF00"/>
                </a:solidFill>
              </a:rPr>
              <a:t>subdigastric</a:t>
            </a:r>
            <a:r>
              <a:rPr lang="en-US" sz="2000" dirty="0">
                <a:solidFill>
                  <a:srgbClr val="FFFF00"/>
                </a:solidFill>
              </a:rPr>
              <a:t>, parotid, buccinators		10 </a:t>
            </a:r>
          </a:p>
          <a:p>
            <a:pPr marL="0" indent="0">
              <a:buNone/>
            </a:pPr>
            <a:r>
              <a:rPr lang="en-US" sz="2000" dirty="0" err="1">
                <a:solidFill>
                  <a:srgbClr val="FFFF00"/>
                </a:solidFill>
              </a:rPr>
              <a:t>Subglottis</a:t>
            </a:r>
            <a:r>
              <a:rPr lang="en-US" sz="2000" dirty="0">
                <a:solidFill>
                  <a:srgbClr val="FFFF00"/>
                </a:solidFill>
              </a:rPr>
              <a:t>						10</a:t>
            </a:r>
          </a:p>
          <a:p>
            <a:pPr marL="0" indent="0">
              <a:buNone/>
            </a:pPr>
            <a:endParaRPr lang="en-US" sz="2000" dirty="0">
              <a:solidFill>
                <a:srgbClr val="FFFF00"/>
              </a:solidFill>
            </a:endParaRPr>
          </a:p>
          <a:p>
            <a:pPr marL="0" indent="0">
              <a:buNone/>
            </a:pPr>
            <a:endParaRPr lang="en-US" dirty="0">
              <a:solidFill>
                <a:srgbClr val="FFFF00"/>
              </a:solidFill>
            </a:endParaRPr>
          </a:p>
          <a:p>
            <a:endParaRPr lang="en-US" dirty="0"/>
          </a:p>
        </p:txBody>
      </p:sp>
    </p:spTree>
    <p:extLst>
      <p:ext uri="{BB962C8B-B14F-4D97-AF65-F5344CB8AC3E}">
        <p14:creationId xmlns:p14="http://schemas.microsoft.com/office/powerpoint/2010/main" val="300186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Volumes</a:t>
            </a:r>
          </a:p>
        </p:txBody>
      </p:sp>
      <p:sp>
        <p:nvSpPr>
          <p:cNvPr id="5" name="Content Placeholder 4"/>
          <p:cNvSpPr>
            <a:spLocks noGrp="1"/>
          </p:cNvSpPr>
          <p:nvPr>
            <p:ph idx="1"/>
          </p:nvPr>
        </p:nvSpPr>
        <p:spPr>
          <a:xfrm>
            <a:off x="838200" y="1825625"/>
            <a:ext cx="10515600" cy="4658302"/>
          </a:xfrm>
        </p:spPr>
        <p:txBody>
          <a:bodyPr>
            <a:normAutofit fontScale="77500" lnSpcReduction="20000"/>
          </a:bodyPr>
          <a:lstStyle/>
          <a:p>
            <a:pPr marL="0" indent="0">
              <a:buNone/>
            </a:pPr>
            <a:r>
              <a:rPr lang="en-US" dirty="0">
                <a:solidFill>
                  <a:srgbClr val="FFFF00"/>
                </a:solidFill>
              </a:rPr>
              <a:t>Patients are supine, face mask on, arms strapped down, IV contrast in, tongue blade in if indicated, bolus as needed, patients are CT simulated. Use 9 equally spaced coplanar 6 MV photon beams for planning. Alternatively 2 arcs for VMAT planning are used. </a:t>
            </a:r>
          </a:p>
          <a:p>
            <a:pPr marL="0" indent="0">
              <a:buNone/>
            </a:pPr>
            <a:endParaRPr lang="en-US" dirty="0">
              <a:solidFill>
                <a:srgbClr val="FFFF00"/>
              </a:solidFill>
            </a:endParaRPr>
          </a:p>
          <a:p>
            <a:pPr marL="0" indent="0">
              <a:buNone/>
            </a:pPr>
            <a:r>
              <a:rPr lang="en-US" dirty="0">
                <a:solidFill>
                  <a:srgbClr val="FFFF00"/>
                </a:solidFill>
              </a:rPr>
              <a:t>Volumes</a:t>
            </a:r>
          </a:p>
          <a:p>
            <a:pPr marL="0" indent="0">
              <a:buNone/>
            </a:pPr>
            <a:r>
              <a:rPr lang="en-US" dirty="0">
                <a:solidFill>
                  <a:srgbClr val="FFFF00"/>
                </a:solidFill>
              </a:rPr>
              <a:t>GTV =	gross disease + enlarged lymph nodes (LNs), as seen on CT, MRI, or PET scans</a:t>
            </a:r>
          </a:p>
          <a:p>
            <a:pPr marL="0" indent="0">
              <a:buNone/>
            </a:pPr>
            <a:r>
              <a:rPr lang="en-US" dirty="0">
                <a:solidFill>
                  <a:srgbClr val="FFFF00"/>
                </a:solidFill>
              </a:rPr>
              <a:t>CTV1 =	GTV + subclinical disease around GTV + ipsilateral and contralateral at risk LNs + 	0.5-1 cm around primary and 0.3-0.5 cm around LNs, respecting tissue boundaries </a:t>
            </a:r>
          </a:p>
          <a:p>
            <a:pPr marL="0" indent="0">
              <a:buNone/>
            </a:pPr>
            <a:r>
              <a:rPr lang="en-US" dirty="0">
                <a:solidFill>
                  <a:srgbClr val="FFFF00"/>
                </a:solidFill>
              </a:rPr>
              <a:t>CTV2 =	GTV + subclinical disease around GTV + ipsilateral at risk LNs + 0.5-1 cm around 	primary and 0.3-0.5 cm around LNs, respecting tissue boundaries </a:t>
            </a:r>
          </a:p>
          <a:p>
            <a:pPr marL="0" indent="0">
              <a:buNone/>
            </a:pPr>
            <a:r>
              <a:rPr lang="en-US" dirty="0">
                <a:solidFill>
                  <a:srgbClr val="FFFF00"/>
                </a:solidFill>
              </a:rPr>
              <a:t>CTV3 =	GTV + 0.5-1 cm around primary and 0.3-0.5 cm around LNs, respecting tissue 	boundaries </a:t>
            </a:r>
          </a:p>
          <a:p>
            <a:pPr marL="0" indent="0">
              <a:buNone/>
            </a:pPr>
            <a:r>
              <a:rPr lang="en-US" dirty="0">
                <a:solidFill>
                  <a:srgbClr val="FFFF00"/>
                </a:solidFill>
              </a:rPr>
              <a:t>PTV =	CTV + 0.3-0.5 cm (0.5-1 cm around Larynx for </a:t>
            </a:r>
            <a:r>
              <a:rPr lang="en-US" dirty="0" err="1">
                <a:solidFill>
                  <a:srgbClr val="FFFF00"/>
                </a:solidFill>
              </a:rPr>
              <a:t>intrafraction</a:t>
            </a:r>
            <a:r>
              <a:rPr lang="en-US" dirty="0">
                <a:solidFill>
                  <a:srgbClr val="FFFF00"/>
                </a:solidFill>
              </a:rPr>
              <a:t> motion)</a:t>
            </a:r>
          </a:p>
          <a:p>
            <a:pPr marL="0" indent="0">
              <a:buNone/>
            </a:pPr>
            <a:r>
              <a:rPr lang="en-US" dirty="0">
                <a:solidFill>
                  <a:srgbClr val="FFFF00"/>
                </a:solidFill>
              </a:rPr>
              <a:t>						</a:t>
            </a:r>
          </a:p>
          <a:p>
            <a:endParaRPr lang="en-US" dirty="0"/>
          </a:p>
        </p:txBody>
      </p:sp>
    </p:spTree>
    <p:extLst>
      <p:ext uri="{BB962C8B-B14F-4D97-AF65-F5344CB8AC3E}">
        <p14:creationId xmlns:p14="http://schemas.microsoft.com/office/powerpoint/2010/main" val="3807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Conclusions</a:t>
            </a:r>
          </a:p>
        </p:txBody>
      </p:sp>
      <p:pic>
        <p:nvPicPr>
          <p:cNvPr id="6" name="Content Placeholder 5"/>
          <p:cNvPicPr>
            <a:picLocks noGrp="1" noChangeAspect="1"/>
          </p:cNvPicPr>
          <p:nvPr>
            <p:ph idx="1"/>
          </p:nvPr>
        </p:nvPicPr>
        <p:blipFill>
          <a:blip r:embed="rId2"/>
          <a:stretch>
            <a:fillRect/>
          </a:stretch>
        </p:blipFill>
        <p:spPr>
          <a:xfrm>
            <a:off x="6096000" y="3146837"/>
            <a:ext cx="4352921" cy="64013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506" y="2020354"/>
            <a:ext cx="4242095" cy="3181571"/>
          </a:xfrm>
          <a:prstGeom prst="rect">
            <a:avLst/>
          </a:prstGeom>
        </p:spPr>
      </p:pic>
      <p:pic>
        <p:nvPicPr>
          <p:cNvPr id="5" name="Picture 4"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88166"/>
            <a:ext cx="4572000" cy="184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3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Sites</a:t>
            </a:r>
          </a:p>
        </p:txBody>
      </p:sp>
      <p:sp>
        <p:nvSpPr>
          <p:cNvPr id="3" name="Content Placeholder 2"/>
          <p:cNvSpPr>
            <a:spLocks noGrp="1"/>
          </p:cNvSpPr>
          <p:nvPr>
            <p:ph idx="1"/>
          </p:nvPr>
        </p:nvSpPr>
        <p:spPr>
          <a:xfrm>
            <a:off x="838200" y="1825624"/>
            <a:ext cx="10515600" cy="4634553"/>
          </a:xfrm>
        </p:spPr>
        <p:txBody>
          <a:bodyPr>
            <a:normAutofit fontScale="55000" lnSpcReduction="20000"/>
          </a:bodyPr>
          <a:lstStyle/>
          <a:p>
            <a:pPr marL="0" indent="0">
              <a:buNone/>
            </a:pPr>
            <a:r>
              <a:rPr lang="en-US" sz="3800" dirty="0">
                <a:solidFill>
                  <a:srgbClr val="FFFF00"/>
                </a:solidFill>
                <a:latin typeface="Times New Roman" panose="02020603050405020304" pitchFamily="18" charset="0"/>
                <a:cs typeface="Times New Roman" panose="02020603050405020304" pitchFamily="18" charset="0"/>
              </a:rPr>
              <a:t>Nasopharynx </a:t>
            </a:r>
          </a:p>
          <a:p>
            <a:r>
              <a:rPr lang="en-US" sz="3800" dirty="0">
                <a:solidFill>
                  <a:srgbClr val="FFFF00"/>
                </a:solidFill>
                <a:latin typeface="Times New Roman" panose="02020603050405020304" pitchFamily="18" charset="0"/>
                <a:cs typeface="Times New Roman" panose="02020603050405020304" pitchFamily="18" charset="0"/>
              </a:rPr>
              <a:t>Anterior-superiorly from posterior </a:t>
            </a:r>
            <a:r>
              <a:rPr lang="en-US" sz="3800" dirty="0" err="1">
                <a:solidFill>
                  <a:srgbClr val="FFFF00"/>
                </a:solidFill>
                <a:latin typeface="Times New Roman" panose="02020603050405020304" pitchFamily="18" charset="0"/>
                <a:cs typeface="Times New Roman" panose="02020603050405020304" pitchFamily="18" charset="0"/>
              </a:rPr>
              <a:t>choana</a:t>
            </a:r>
            <a:r>
              <a:rPr lang="en-US" sz="3800" dirty="0">
                <a:solidFill>
                  <a:srgbClr val="FFFF00"/>
                </a:solidFill>
                <a:latin typeface="Times New Roman" panose="02020603050405020304" pitchFamily="18" charset="0"/>
                <a:cs typeface="Times New Roman" panose="02020603050405020304" pitchFamily="18" charset="0"/>
              </a:rPr>
              <a:t> (opening between the nasal cavity and nasopharynx), inferiorly to the superior surface of the soft palate.</a:t>
            </a:r>
          </a:p>
          <a:p>
            <a:pPr marL="0" indent="0">
              <a:buNone/>
            </a:pPr>
            <a:r>
              <a:rPr lang="en-US" sz="3800" dirty="0">
                <a:solidFill>
                  <a:srgbClr val="FFFF00"/>
                </a:solidFill>
                <a:latin typeface="Times New Roman" panose="02020603050405020304" pitchFamily="18" charset="0"/>
                <a:cs typeface="Times New Roman" panose="02020603050405020304" pitchFamily="18" charset="0"/>
              </a:rPr>
              <a:t>Oral Cavity</a:t>
            </a:r>
          </a:p>
          <a:p>
            <a:r>
              <a:rPr lang="en-US" sz="3800" dirty="0">
                <a:solidFill>
                  <a:srgbClr val="FFFF00"/>
                </a:solidFill>
                <a:latin typeface="Times New Roman" panose="02020603050405020304" pitchFamily="18" charset="0"/>
                <a:cs typeface="Times New Roman" panose="02020603050405020304" pitchFamily="18" charset="0"/>
              </a:rPr>
              <a:t>Consists of the lips, buccal mucosa, upper alveolar, ridge, lower alveolar ridge, </a:t>
            </a:r>
            <a:r>
              <a:rPr lang="en-US" sz="3800" dirty="0" err="1">
                <a:solidFill>
                  <a:srgbClr val="FFFF00"/>
                </a:solidFill>
                <a:latin typeface="Times New Roman" panose="02020603050405020304" pitchFamily="18" charset="0"/>
                <a:cs typeface="Times New Roman" panose="02020603050405020304" pitchFamily="18" charset="0"/>
              </a:rPr>
              <a:t>retromolar</a:t>
            </a:r>
            <a:r>
              <a:rPr lang="en-US" sz="3800" dirty="0">
                <a:solidFill>
                  <a:srgbClr val="FFFF00"/>
                </a:solidFill>
                <a:latin typeface="Times New Roman" panose="02020603050405020304" pitchFamily="18" charset="0"/>
                <a:cs typeface="Times New Roman" panose="02020603050405020304" pitchFamily="18" charset="0"/>
              </a:rPr>
              <a:t> trigone (small triangular surface, posterior to last molar, overlying the ascending ramus), floor of mouth (FOM), hard palate, and the anterior two-thirds of the tongue.</a:t>
            </a:r>
          </a:p>
          <a:p>
            <a:pPr marL="0" indent="0">
              <a:buNone/>
            </a:pPr>
            <a:r>
              <a:rPr lang="en-US" sz="3800" dirty="0">
                <a:solidFill>
                  <a:srgbClr val="FFFF00"/>
                </a:solidFill>
                <a:latin typeface="Times New Roman" panose="02020603050405020304" pitchFamily="18" charset="0"/>
                <a:cs typeface="Times New Roman" panose="02020603050405020304" pitchFamily="18" charset="0"/>
              </a:rPr>
              <a:t>Oropharynx </a:t>
            </a:r>
          </a:p>
          <a:p>
            <a:r>
              <a:rPr lang="en-US" sz="3800" dirty="0">
                <a:solidFill>
                  <a:srgbClr val="FFFF00"/>
                </a:solidFill>
                <a:latin typeface="Times New Roman" panose="02020603050405020304" pitchFamily="18" charset="0"/>
                <a:cs typeface="Times New Roman" panose="02020603050405020304" pitchFamily="18" charset="0"/>
              </a:rPr>
              <a:t>Superiorly from the inferior surface of the soft palate, inferiorly to the inferior border of the hyoid bone.</a:t>
            </a:r>
          </a:p>
          <a:p>
            <a:r>
              <a:rPr lang="en-US" sz="3800" dirty="0">
                <a:solidFill>
                  <a:srgbClr val="FFFF00"/>
                </a:solidFill>
                <a:latin typeface="Times New Roman" panose="02020603050405020304" pitchFamily="18" charset="0"/>
                <a:cs typeface="Times New Roman" panose="02020603050405020304" pitchFamily="18" charset="0"/>
              </a:rPr>
              <a:t>Consists of BOT, ant/post tonsillar pillars and tonsils, uvula, soft palate.</a:t>
            </a:r>
          </a:p>
          <a:p>
            <a:pPr marL="0" indent="0">
              <a:buNone/>
            </a:pPr>
            <a:r>
              <a:rPr lang="en-US" sz="3800" dirty="0">
                <a:solidFill>
                  <a:srgbClr val="FFFF00"/>
                </a:solidFill>
                <a:latin typeface="Times New Roman" panose="02020603050405020304" pitchFamily="18" charset="0"/>
                <a:cs typeface="Times New Roman" panose="02020603050405020304" pitchFamily="18" charset="0"/>
              </a:rPr>
              <a:t>Hypopharynx </a:t>
            </a:r>
          </a:p>
          <a:p>
            <a:r>
              <a:rPr lang="en-US" sz="3800" dirty="0">
                <a:solidFill>
                  <a:srgbClr val="FFFF00"/>
                </a:solidFill>
                <a:latin typeface="Times New Roman" panose="02020603050405020304" pitchFamily="18" charset="0"/>
                <a:cs typeface="Times New Roman" panose="02020603050405020304" pitchFamily="18" charset="0"/>
              </a:rPr>
              <a:t>Superiorly from the inferior border of the hyoid bone, inferiorly to the inferior border of cricoid cartilage.</a:t>
            </a:r>
          </a:p>
          <a:p>
            <a:r>
              <a:rPr lang="en-US" sz="3800" dirty="0">
                <a:solidFill>
                  <a:srgbClr val="FFFF00"/>
                </a:solidFill>
                <a:latin typeface="Times New Roman" panose="02020603050405020304" pitchFamily="18" charset="0"/>
                <a:cs typeface="Times New Roman" panose="02020603050405020304" pitchFamily="18" charset="0"/>
              </a:rPr>
              <a:t>Consists of PS, post pharyngeal wall, </a:t>
            </a:r>
            <a:r>
              <a:rPr lang="en-US" sz="3800" dirty="0" err="1">
                <a:solidFill>
                  <a:srgbClr val="FFFF00"/>
                </a:solidFill>
                <a:latin typeface="Times New Roman" panose="02020603050405020304" pitchFamily="18" charset="0"/>
                <a:cs typeface="Times New Roman" panose="02020603050405020304" pitchFamily="18" charset="0"/>
              </a:rPr>
              <a:t>postcricoid</a:t>
            </a:r>
            <a:r>
              <a:rPr lang="en-US" sz="3800" dirty="0">
                <a:solidFill>
                  <a:srgbClr val="FFFF00"/>
                </a:solidFill>
                <a:latin typeface="Times New Roman" panose="02020603050405020304" pitchFamily="18" charset="0"/>
                <a:cs typeface="Times New Roman" panose="02020603050405020304" pitchFamily="18" charset="0"/>
              </a:rPr>
              <a:t> region</a:t>
            </a:r>
          </a:p>
          <a:p>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45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Sites</a:t>
            </a:r>
          </a:p>
        </p:txBody>
      </p:sp>
      <p:sp>
        <p:nvSpPr>
          <p:cNvPr id="3" name="Content Placeholder 2"/>
          <p:cNvSpPr>
            <a:spLocks noGrp="1"/>
          </p:cNvSpPr>
          <p:nvPr>
            <p:ph idx="1"/>
          </p:nvPr>
        </p:nvSpPr>
        <p:spPr>
          <a:xfrm>
            <a:off x="838200" y="1825625"/>
            <a:ext cx="10515600" cy="4088287"/>
          </a:xfrm>
        </p:spPr>
        <p:txBody>
          <a:bodyPr>
            <a:normAutofit fontScale="77500" lnSpcReduction="20000"/>
          </a:bodyPr>
          <a:lstStyle/>
          <a:p>
            <a:pPr marL="0" indent="0">
              <a:buNone/>
            </a:pPr>
            <a:r>
              <a:rPr lang="en-US" dirty="0">
                <a:solidFill>
                  <a:srgbClr val="FFFF00"/>
                </a:solidFill>
                <a:latin typeface="Times New Roman" panose="02020603050405020304" pitchFamily="18" charset="0"/>
                <a:cs typeface="Times New Roman" panose="02020603050405020304" pitchFamily="18" charset="0"/>
              </a:rPr>
              <a:t>Larynx</a:t>
            </a:r>
          </a:p>
          <a:p>
            <a:pPr marL="0" indent="0">
              <a:buNone/>
            </a:pPr>
            <a:r>
              <a:rPr lang="en-US" dirty="0" err="1">
                <a:solidFill>
                  <a:srgbClr val="FFFF00"/>
                </a:solidFill>
                <a:latin typeface="Times New Roman" panose="02020603050405020304" pitchFamily="18" charset="0"/>
                <a:cs typeface="Times New Roman" panose="02020603050405020304" pitchFamily="18" charset="0"/>
              </a:rPr>
              <a:t>Supraglottis</a:t>
            </a:r>
            <a:r>
              <a:rPr lang="en-US" dirty="0">
                <a:solidFill>
                  <a:srgbClr val="FFFF00"/>
                </a:solidFill>
                <a:latin typeface="Times New Roman" panose="02020603050405020304" pitchFamily="18" charset="0"/>
                <a:cs typeface="Times New Roman" panose="02020603050405020304" pitchFamily="18" charset="0"/>
              </a:rPr>
              <a:t> </a:t>
            </a:r>
          </a:p>
          <a:p>
            <a:r>
              <a:rPr lang="en-US" dirty="0">
                <a:solidFill>
                  <a:srgbClr val="FFFF00"/>
                </a:solidFill>
                <a:latin typeface="Times New Roman" panose="02020603050405020304" pitchFamily="18" charset="0"/>
                <a:cs typeface="Times New Roman" panose="02020603050405020304" pitchFamily="18" charset="0"/>
              </a:rPr>
              <a:t>Superiorly from the tip of the epiglottis, inferiorly to a horizontal plane passing through the apex of the ventricle.</a:t>
            </a:r>
          </a:p>
          <a:p>
            <a:r>
              <a:rPr lang="en-US" dirty="0">
                <a:solidFill>
                  <a:srgbClr val="FFFF00"/>
                </a:solidFill>
                <a:latin typeface="Times New Roman" panose="02020603050405020304" pitchFamily="18" charset="0"/>
                <a:cs typeface="Times New Roman" panose="02020603050405020304" pitchFamily="18" charset="0"/>
              </a:rPr>
              <a:t>Consists of epiglottis, AE folds including arytenoids, false VC and ventricles, lower boundary of the horizontal plane passing through the apex of ventricle</a:t>
            </a:r>
          </a:p>
          <a:p>
            <a:pPr marL="0" indent="0">
              <a:buNone/>
            </a:pPr>
            <a:r>
              <a:rPr lang="en-US" dirty="0">
                <a:solidFill>
                  <a:srgbClr val="FFFF00"/>
                </a:solidFill>
                <a:latin typeface="Times New Roman" panose="02020603050405020304" pitchFamily="18" charset="0"/>
                <a:cs typeface="Times New Roman" panose="02020603050405020304" pitchFamily="18" charset="0"/>
              </a:rPr>
              <a:t>Glottis </a:t>
            </a:r>
          </a:p>
          <a:p>
            <a:r>
              <a:rPr lang="en-US" dirty="0">
                <a:solidFill>
                  <a:srgbClr val="FFFF00"/>
                </a:solidFill>
                <a:latin typeface="Times New Roman" panose="02020603050405020304" pitchFamily="18" charset="0"/>
                <a:cs typeface="Times New Roman" panose="02020603050405020304" pitchFamily="18" charset="0"/>
              </a:rPr>
              <a:t>Superiorly from the lateral margin of the ventricle extending 1 cm inferiorly</a:t>
            </a:r>
          </a:p>
          <a:p>
            <a:r>
              <a:rPr lang="en-US" dirty="0">
                <a:solidFill>
                  <a:srgbClr val="FFFF00"/>
                </a:solidFill>
                <a:latin typeface="Times New Roman" panose="02020603050405020304" pitchFamily="18" charset="0"/>
                <a:cs typeface="Times New Roman" panose="02020603050405020304" pitchFamily="18" charset="0"/>
              </a:rPr>
              <a:t>Consists of True VC and ant/post </a:t>
            </a:r>
            <a:r>
              <a:rPr lang="en-US" dirty="0" err="1">
                <a:solidFill>
                  <a:srgbClr val="FFFF00"/>
                </a:solidFill>
                <a:latin typeface="Times New Roman" panose="02020603050405020304" pitchFamily="18" charset="0"/>
                <a:cs typeface="Times New Roman" panose="02020603050405020304" pitchFamily="18" charset="0"/>
              </a:rPr>
              <a:t>commisures</a:t>
            </a:r>
            <a:endParaRPr lang="en-US" dirty="0">
              <a:solidFill>
                <a:srgbClr val="FFFF00"/>
              </a:solidFill>
              <a:latin typeface="Times New Roman" panose="02020603050405020304" pitchFamily="18" charset="0"/>
              <a:cs typeface="Times New Roman" panose="02020603050405020304" pitchFamily="18" charset="0"/>
            </a:endParaRPr>
          </a:p>
          <a:p>
            <a:pPr marL="0" indent="0">
              <a:buNone/>
            </a:pPr>
            <a:r>
              <a:rPr lang="en-US" dirty="0" err="1">
                <a:solidFill>
                  <a:srgbClr val="FFFF00"/>
                </a:solidFill>
                <a:latin typeface="Times New Roman" panose="02020603050405020304" pitchFamily="18" charset="0"/>
                <a:cs typeface="Times New Roman" panose="02020603050405020304" pitchFamily="18" charset="0"/>
              </a:rPr>
              <a:t>Subglottis</a:t>
            </a:r>
            <a:r>
              <a:rPr lang="en-US" dirty="0">
                <a:solidFill>
                  <a:srgbClr val="FFFF00"/>
                </a:solidFill>
                <a:latin typeface="Times New Roman" panose="02020603050405020304" pitchFamily="18" charset="0"/>
                <a:cs typeface="Times New Roman" panose="02020603050405020304" pitchFamily="18" charset="0"/>
              </a:rPr>
              <a:t> </a:t>
            </a:r>
          </a:p>
          <a:p>
            <a:r>
              <a:rPr lang="en-US" dirty="0">
                <a:solidFill>
                  <a:srgbClr val="FFFF00"/>
                </a:solidFill>
                <a:latin typeface="Times New Roman" panose="02020603050405020304" pitchFamily="18" charset="0"/>
                <a:cs typeface="Times New Roman" panose="02020603050405020304" pitchFamily="18" charset="0"/>
              </a:rPr>
              <a:t>Superiorly from the lower boundary of the glottis, inferiorly to the lower margin of the cricoid.</a:t>
            </a:r>
          </a:p>
          <a:p>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98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Sites</a:t>
            </a:r>
          </a:p>
        </p:txBody>
      </p:sp>
      <p:sp>
        <p:nvSpPr>
          <p:cNvPr id="9" name="Text Placeholder 8"/>
          <p:cNvSpPr>
            <a:spLocks noGrp="1"/>
          </p:cNvSpPr>
          <p:nvPr>
            <p:ph type="body" idx="1"/>
          </p:nvPr>
        </p:nvSpPr>
        <p:spPr/>
        <p:txBody>
          <a:bodyPr/>
          <a:lstStyle/>
          <a:p>
            <a:endParaRPr lang="en-US" dirty="0"/>
          </a:p>
        </p:txBody>
      </p:sp>
      <p:pic>
        <p:nvPicPr>
          <p:cNvPr id="6" name="Content Placeholder 5" descr="Image result for head and neck sites"/>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839788" y="2505075"/>
            <a:ext cx="2823844" cy="3684588"/>
          </a:xfrm>
          <a:prstGeom prst="rect">
            <a:avLst/>
          </a:prstGeom>
          <a:noFill/>
          <a:ln>
            <a:noFill/>
          </a:ln>
        </p:spPr>
      </p:pic>
      <p:sp>
        <p:nvSpPr>
          <p:cNvPr id="10" name="Text Placeholder 9"/>
          <p:cNvSpPr>
            <a:spLocks noGrp="1"/>
          </p:cNvSpPr>
          <p:nvPr>
            <p:ph type="body" sz="quarter" idx="3"/>
          </p:nvPr>
        </p:nvSpPr>
        <p:spPr>
          <a:xfrm>
            <a:off x="7798203" y="4927917"/>
            <a:ext cx="3699688" cy="1366005"/>
          </a:xfrm>
        </p:spPr>
        <p:txBody>
          <a:bodyPr/>
          <a:lstStyle/>
          <a:p>
            <a:pPr>
              <a:spcBef>
                <a:spcPts val="0"/>
              </a:spcBef>
            </a:pPr>
            <a:r>
              <a:rPr lang="en-US" sz="1400" b="0" dirty="0">
                <a:solidFill>
                  <a:srgbClr val="FFFF00"/>
                </a:solidFill>
              </a:rPr>
              <a:t>1. Nasal cavity/paranasal sinuses</a:t>
            </a:r>
          </a:p>
          <a:p>
            <a:pPr>
              <a:spcBef>
                <a:spcPts val="0"/>
              </a:spcBef>
            </a:pPr>
            <a:r>
              <a:rPr lang="en-US" sz="1400" b="0" dirty="0">
                <a:solidFill>
                  <a:srgbClr val="FFFF00"/>
                </a:solidFill>
              </a:rPr>
              <a:t>2. Oral cavity/lips</a:t>
            </a:r>
          </a:p>
          <a:p>
            <a:pPr>
              <a:spcBef>
                <a:spcPts val="0"/>
              </a:spcBef>
            </a:pPr>
            <a:r>
              <a:rPr lang="en-US" sz="1400" b="0" dirty="0">
                <a:solidFill>
                  <a:srgbClr val="FFFF00"/>
                </a:solidFill>
              </a:rPr>
              <a:t>3. Nasopharynx</a:t>
            </a:r>
          </a:p>
          <a:p>
            <a:pPr>
              <a:spcBef>
                <a:spcPts val="0"/>
              </a:spcBef>
            </a:pPr>
            <a:r>
              <a:rPr lang="en-US" sz="1400" b="0" dirty="0">
                <a:solidFill>
                  <a:srgbClr val="FFFF00"/>
                </a:solidFill>
              </a:rPr>
              <a:t>4. Oropharynx</a:t>
            </a:r>
          </a:p>
          <a:p>
            <a:pPr>
              <a:spcBef>
                <a:spcPts val="0"/>
              </a:spcBef>
            </a:pPr>
            <a:r>
              <a:rPr lang="en-US" sz="1400" b="0" dirty="0">
                <a:solidFill>
                  <a:srgbClr val="FFFF00"/>
                </a:solidFill>
              </a:rPr>
              <a:t>5. Hypopharynx</a:t>
            </a:r>
          </a:p>
          <a:p>
            <a:pPr>
              <a:spcBef>
                <a:spcPts val="0"/>
              </a:spcBef>
            </a:pPr>
            <a:r>
              <a:rPr lang="en-US" sz="1400" b="0" dirty="0">
                <a:solidFill>
                  <a:srgbClr val="FFFF00"/>
                </a:solidFill>
              </a:rPr>
              <a:t>6. Larynx</a:t>
            </a:r>
          </a:p>
        </p:txBody>
      </p:sp>
      <p:pic>
        <p:nvPicPr>
          <p:cNvPr id="7" name="Content Placeholder 6" descr="Related image"/>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3778292" y="2505075"/>
            <a:ext cx="3905250" cy="3505200"/>
          </a:xfrm>
          <a:prstGeom prst="rect">
            <a:avLst/>
          </a:prstGeom>
          <a:noFill/>
          <a:ln>
            <a:noFill/>
          </a:ln>
        </p:spPr>
      </p:pic>
      <p:pic>
        <p:nvPicPr>
          <p:cNvPr id="8" name="Picture 7" descr="Related image"/>
          <p:cNvPicPr/>
          <p:nvPr/>
        </p:nvPicPr>
        <p:blipFill rotWithShape="1">
          <a:blip r:embed="rId4">
            <a:extLst>
              <a:ext uri="{28A0092B-C50C-407E-A947-70E740481C1C}">
                <a14:useLocalDpi xmlns:a14="http://schemas.microsoft.com/office/drawing/2010/main" val="0"/>
              </a:ext>
            </a:extLst>
          </a:blip>
          <a:srcRect r="44274"/>
          <a:stretch/>
        </p:blipFill>
        <p:spPr bwMode="auto">
          <a:xfrm>
            <a:off x="7798203" y="2549207"/>
            <a:ext cx="2503929" cy="2378710"/>
          </a:xfrm>
          <a:prstGeom prst="rect">
            <a:avLst/>
          </a:prstGeom>
          <a:noFill/>
          <a:ln>
            <a:noFill/>
          </a:ln>
        </p:spPr>
      </p:pic>
    </p:spTree>
    <p:extLst>
      <p:ext uri="{BB962C8B-B14F-4D97-AF65-F5344CB8AC3E}">
        <p14:creationId xmlns:p14="http://schemas.microsoft.com/office/powerpoint/2010/main" val="203722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Vessels</a:t>
            </a:r>
          </a:p>
        </p:txBody>
      </p:sp>
      <p:pic>
        <p:nvPicPr>
          <p:cNvPr id="4" name="Content Placeholder 3"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0797" y="1825625"/>
            <a:ext cx="5550406" cy="4351338"/>
          </a:xfrm>
          <a:prstGeom prst="rect">
            <a:avLst/>
          </a:prstGeom>
          <a:noFill/>
          <a:ln>
            <a:noFill/>
          </a:ln>
        </p:spPr>
      </p:pic>
    </p:spTree>
    <p:extLst>
      <p:ext uri="{BB962C8B-B14F-4D97-AF65-F5344CB8AC3E}">
        <p14:creationId xmlns:p14="http://schemas.microsoft.com/office/powerpoint/2010/main" val="17014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Muscles</a:t>
            </a:r>
          </a:p>
        </p:txBody>
      </p:sp>
      <p:sp>
        <p:nvSpPr>
          <p:cNvPr id="3" name="Text Placeholder 2"/>
          <p:cNvSpPr>
            <a:spLocks noGrp="1"/>
          </p:cNvSpPr>
          <p:nvPr>
            <p:ph type="body" idx="1"/>
          </p:nvPr>
        </p:nvSpPr>
        <p:spPr/>
        <p:txBody>
          <a:bodyPr>
            <a:normAutofit fontScale="55000" lnSpcReduction="20000"/>
          </a:bodyPr>
          <a:lstStyle/>
          <a:p>
            <a:endParaRPr lang="en-US" dirty="0">
              <a:solidFill>
                <a:srgbClr val="FFFF00"/>
              </a:solidFill>
            </a:endParaRPr>
          </a:p>
          <a:p>
            <a:r>
              <a:rPr lang="en-US" dirty="0">
                <a:solidFill>
                  <a:srgbClr val="FFFF00"/>
                </a:solidFill>
              </a:rPr>
              <a:t>Sternocleidomastoid originates at the manubrium of the sternum (</a:t>
            </a:r>
            <a:r>
              <a:rPr lang="en-US" dirty="0" err="1">
                <a:solidFill>
                  <a:srgbClr val="FFFF00"/>
                </a:solidFill>
              </a:rPr>
              <a:t>sterno</a:t>
            </a:r>
            <a:r>
              <a:rPr lang="en-US" dirty="0">
                <a:solidFill>
                  <a:srgbClr val="FFFF00"/>
                </a:solidFill>
              </a:rPr>
              <a:t>-) and the clavicle (</a:t>
            </a:r>
            <a:r>
              <a:rPr lang="en-US" dirty="0" err="1">
                <a:solidFill>
                  <a:srgbClr val="FFFF00"/>
                </a:solidFill>
              </a:rPr>
              <a:t>cleido</a:t>
            </a:r>
            <a:r>
              <a:rPr lang="en-US" dirty="0">
                <a:solidFill>
                  <a:srgbClr val="FFFF00"/>
                </a:solidFill>
              </a:rPr>
              <a:t>-), and has an insertion at the mastoid process of the temporal bone of the skull.</a:t>
            </a:r>
          </a:p>
          <a:p>
            <a:endParaRPr lang="en-US" dirty="0"/>
          </a:p>
        </p:txBody>
      </p:sp>
      <p:pic>
        <p:nvPicPr>
          <p:cNvPr id="5" name="Content Placeholder 4" descr="Related image"/>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62289" y="2505075"/>
            <a:ext cx="4912784" cy="3684588"/>
          </a:xfrm>
          <a:prstGeom prst="rect">
            <a:avLst/>
          </a:prstGeom>
          <a:noFill/>
          <a:ln>
            <a:noFill/>
          </a:ln>
        </p:spPr>
      </p:pic>
      <p:sp>
        <p:nvSpPr>
          <p:cNvPr id="4" name="Text Placeholder 3"/>
          <p:cNvSpPr>
            <a:spLocks noGrp="1"/>
          </p:cNvSpPr>
          <p:nvPr>
            <p:ph type="body" sz="quarter" idx="3"/>
          </p:nvPr>
        </p:nvSpPr>
        <p:spPr/>
        <p:txBody>
          <a:bodyPr>
            <a:normAutofit fontScale="55000" lnSpcReduction="20000"/>
          </a:bodyPr>
          <a:lstStyle/>
          <a:p>
            <a:endParaRPr lang="en-US" dirty="0">
              <a:solidFill>
                <a:srgbClr val="FFFF00"/>
              </a:solidFill>
            </a:endParaRPr>
          </a:p>
          <a:p>
            <a:r>
              <a:rPr lang="en-US" dirty="0">
                <a:solidFill>
                  <a:srgbClr val="FFFF00"/>
                </a:solidFill>
              </a:rPr>
              <a:t>The scalene muscles originate from the transverse processes from the cervical vertebrae of C2 to C7 and insert onto the first and second ribs.</a:t>
            </a:r>
          </a:p>
          <a:p>
            <a:endParaRPr lang="en-US" dirty="0"/>
          </a:p>
        </p:txBody>
      </p:sp>
      <p:pic>
        <p:nvPicPr>
          <p:cNvPr id="6" name="Content Placeholder 5" descr="Related image"/>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683534" y="2532285"/>
            <a:ext cx="4160520" cy="3630168"/>
          </a:xfrm>
          <a:prstGeom prst="rect">
            <a:avLst/>
          </a:prstGeom>
          <a:noFill/>
          <a:ln>
            <a:noFill/>
          </a:ln>
        </p:spPr>
      </p:pic>
    </p:spTree>
    <p:extLst>
      <p:ext uri="{BB962C8B-B14F-4D97-AF65-F5344CB8AC3E}">
        <p14:creationId xmlns:p14="http://schemas.microsoft.com/office/powerpoint/2010/main" val="165435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Sites, Vessels, Muscles</a:t>
            </a:r>
          </a:p>
        </p:txBody>
      </p:sp>
      <p:pic>
        <p:nvPicPr>
          <p:cNvPr id="8" name="Content Placeholder 7" descr="http://headneckbrainspine.com/images/neckc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403" y="1971304"/>
            <a:ext cx="8101259" cy="3492077"/>
          </a:xfrm>
          <a:prstGeom prst="rect">
            <a:avLst/>
          </a:prstGeom>
          <a:noFill/>
          <a:ln>
            <a:noFill/>
          </a:ln>
        </p:spPr>
      </p:pic>
    </p:spTree>
    <p:extLst>
      <p:ext uri="{BB962C8B-B14F-4D97-AF65-F5344CB8AC3E}">
        <p14:creationId xmlns:p14="http://schemas.microsoft.com/office/powerpoint/2010/main" val="113487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H&amp;N – CT Scans</a:t>
            </a:r>
          </a:p>
        </p:txBody>
      </p:sp>
      <p:pic>
        <p:nvPicPr>
          <p:cNvPr id="6" name="Content Placeholder 5"/>
          <p:cNvPicPr>
            <a:picLocks noGrp="1" noChangeAspect="1"/>
          </p:cNvPicPr>
          <p:nvPr>
            <p:ph sz="half" idx="1"/>
          </p:nvPr>
        </p:nvPicPr>
        <p:blipFill>
          <a:blip r:embed="rId2"/>
          <a:stretch>
            <a:fillRect/>
          </a:stretch>
        </p:blipFill>
        <p:spPr>
          <a:xfrm>
            <a:off x="838200" y="2217099"/>
            <a:ext cx="4715440" cy="3247362"/>
          </a:xfrm>
          <a:prstGeom prst="rect">
            <a:avLst/>
          </a:prstGeom>
        </p:spPr>
      </p:pic>
      <p:pic>
        <p:nvPicPr>
          <p:cNvPr id="9" name="Content Placeholder 8" descr="Related image"/>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53961"/>
            <a:ext cx="5181600" cy="3894666"/>
          </a:xfrm>
          <a:prstGeom prst="rect">
            <a:avLst/>
          </a:prstGeom>
          <a:noFill/>
          <a:ln>
            <a:noFill/>
          </a:ln>
        </p:spPr>
      </p:pic>
    </p:spTree>
    <p:extLst>
      <p:ext uri="{BB962C8B-B14F-4D97-AF65-F5344CB8AC3E}">
        <p14:creationId xmlns:p14="http://schemas.microsoft.com/office/powerpoint/2010/main" val="2032529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1787</TotalTime>
  <Words>2214</Words>
  <Application>Microsoft Office PowerPoint</Application>
  <PresentationFormat>Widescreen</PresentationFormat>
  <Paragraphs>110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Head &amp; Neck Contouring</vt:lpstr>
      <vt:lpstr>Items</vt:lpstr>
      <vt:lpstr>H&amp;N - Sites</vt:lpstr>
      <vt:lpstr>H&amp;N - Sites</vt:lpstr>
      <vt:lpstr>H&amp;N - Sites</vt:lpstr>
      <vt:lpstr>H&amp;N - Vessels</vt:lpstr>
      <vt:lpstr>H&amp;N - Muscles</vt:lpstr>
      <vt:lpstr>H&amp;N – Sites, Vessels, Muscles</vt:lpstr>
      <vt:lpstr>H&amp;N – CT Scans</vt:lpstr>
      <vt:lpstr>H&amp;N – CT Scans </vt:lpstr>
      <vt:lpstr>H&amp;N – CT Scans </vt:lpstr>
      <vt:lpstr>H&amp;N – CT Scans </vt:lpstr>
      <vt:lpstr>H&amp;N – CT Scans </vt:lpstr>
      <vt:lpstr>H&amp;N – LN levels </vt:lpstr>
      <vt:lpstr>H&amp;N – LN Levels </vt:lpstr>
      <vt:lpstr>H&amp;N – LN Levels</vt:lpstr>
      <vt:lpstr>H&amp;N – LN Levels </vt:lpstr>
      <vt:lpstr>H&amp;N - Levels </vt:lpstr>
      <vt:lpstr>H&amp;N – Consensus Guidelines</vt:lpstr>
      <vt:lpstr>H&amp;N – Consensus Guidelines</vt:lpstr>
      <vt:lpstr>H&amp;N – Consensus Guidelines</vt:lpstr>
      <vt:lpstr>H&amp;N – Consensus Guidelines</vt:lpstr>
      <vt:lpstr>H&amp;N – LN drainage </vt:lpstr>
      <vt:lpstr>H&amp;N – Cervical LN metastases </vt:lpstr>
      <vt:lpstr>H&amp;N – Volumes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Laryngeal Cancer: Recent updates</dc:title>
  <dc:creator>Hasan Murshed</dc:creator>
  <cp:lastModifiedBy>hmurshed</cp:lastModifiedBy>
  <cp:revision>189</cp:revision>
  <dcterms:created xsi:type="dcterms:W3CDTF">2018-10-13T19:42:14Z</dcterms:created>
  <dcterms:modified xsi:type="dcterms:W3CDTF">2019-07-24T18:30:16Z</dcterms:modified>
</cp:coreProperties>
</file>